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92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5" r:id="rId22"/>
    <p:sldId id="316" r:id="rId23"/>
    <p:sldId id="317" r:id="rId24"/>
    <p:sldId id="318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9FCECD9-D160-4192-BEF7-BE1C830EA7F1}">
          <p14:sldIdLst>
            <p14:sldId id="292"/>
          </p14:sldIdLst>
        </p14:section>
        <p14:section name="Startfolien" id="{EA4789A5-0BC3-4964-8934-4C008036865F}">
          <p14:sldIdLst>
            <p14:sldId id="298"/>
            <p14:sldId id="299"/>
            <p14:sldId id="300"/>
          </p14:sldIdLst>
        </p14:section>
        <p14:section name="Beispiele" id="{AC5F5A18-EFF5-4161-939E-58CE5CEFF53D}">
          <p14:sldIdLst>
            <p14:sldId id="301"/>
            <p14:sldId id="302"/>
            <p14:sldId id="303"/>
          </p14:sldIdLst>
        </p14:section>
        <p14:section name="Luuise-Verfahren (Einstieg)" id="{2B643C21-11BF-43EC-910F-5B364E64CB0A}">
          <p14:sldIdLst>
            <p14:sldId id="304"/>
            <p14:sldId id="305"/>
          </p14:sldIdLst>
        </p14:section>
        <p14:section name="Luuise Weiterbildung" id="{0EC0328D-8311-422A-8DFA-9A33EBFE3582}">
          <p14:sldIdLst>
            <p14:sldId id="306"/>
          </p14:sldIdLst>
        </p14:section>
        <p14:section name="Luuise im Q-Konzept (Beispiel)" id="{1AD5C4C0-904D-4979-BBF1-A17A6CE91EAD}">
          <p14:sldIdLst>
            <p14:sldId id="307"/>
          </p14:sldIdLst>
        </p14:section>
        <p14:section name="Luuise-Begleitforschung" id="{233F8A47-4F7D-4D72-AFB0-C4A9C724DE50}">
          <p14:sldIdLst>
            <p14:sldId id="308"/>
            <p14:sldId id="309"/>
            <p14:sldId id="310"/>
            <p14:sldId id="311"/>
            <p14:sldId id="312"/>
            <p14:sldId id="313"/>
          </p14:sldIdLst>
        </p14:section>
        <p14:section name="Luuise auf der LLSM-Website" id="{263EEB4E-80BA-4541-BF71-669F833F154C}">
          <p14:sldIdLst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70E"/>
    <a:srgbClr val="FFFFFF"/>
    <a:srgbClr val="F1F3F3"/>
    <a:srgbClr val="E5EAE9"/>
    <a:srgbClr val="E1DBD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807" autoAdjust="0"/>
  </p:normalViewPr>
  <p:slideViewPr>
    <p:cSldViewPr showGuides="1">
      <p:cViewPr>
        <p:scale>
          <a:sx n="84" d="100"/>
          <a:sy n="84" d="100"/>
        </p:scale>
        <p:origin x="1632" y="6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5259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Volumes\data\PH\A1625_IWB\A1625_Prof_BMSEPE\BMSEPE_13_Forschung\BMSEPE_133_Luuise\Begleitforschung\Online-Befragung\2_Sept_2017\Auswertung\quantitative%20Analyse\2017_Auswertung_Online%20Befragung_v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In den </a:t>
            </a:r>
            <a:r>
              <a:rPr lang="en-US" sz="1400" b="1" dirty="0" err="1"/>
              <a:t>letzten</a:t>
            </a:r>
            <a:r>
              <a:rPr lang="en-US" sz="1400" b="1" dirty="0"/>
              <a:t> </a:t>
            </a:r>
            <a:r>
              <a:rPr lang="en-US" sz="1400" b="1" dirty="0" err="1"/>
              <a:t>drei</a:t>
            </a:r>
            <a:r>
              <a:rPr lang="en-US" sz="1400" b="1" dirty="0"/>
              <a:t> </a:t>
            </a:r>
            <a:r>
              <a:rPr lang="en-US" sz="1400" b="1" dirty="0" err="1"/>
              <a:t>Jahren</a:t>
            </a:r>
            <a:r>
              <a:rPr lang="en-US" sz="1400" b="1" dirty="0"/>
              <a:t> </a:t>
            </a:r>
            <a:r>
              <a:rPr lang="en-US" sz="1400" b="1" dirty="0" err="1"/>
              <a:t>habe</a:t>
            </a:r>
            <a:r>
              <a:rPr lang="en-US" sz="1400" b="1" dirty="0"/>
              <a:t> </a:t>
            </a:r>
            <a:r>
              <a:rPr lang="en-US" sz="1400" b="1" dirty="0" err="1"/>
              <a:t>ich</a:t>
            </a:r>
            <a:r>
              <a:rPr lang="en-US" sz="1400" b="1" dirty="0"/>
              <a:t> (</a:t>
            </a:r>
            <a:r>
              <a:rPr lang="en-US" sz="1400" b="1" dirty="0" err="1"/>
              <a:t>mehrheitlich</a:t>
            </a:r>
            <a:r>
              <a:rPr lang="en-US" sz="1400" b="1" dirty="0"/>
              <a:t>) auf der </a:t>
            </a:r>
            <a:r>
              <a:rPr lang="en-US" sz="1400" b="1" dirty="0" err="1"/>
              <a:t>folgenden</a:t>
            </a:r>
            <a:r>
              <a:rPr lang="en-US" sz="1400" b="1" dirty="0"/>
              <a:t> </a:t>
            </a:r>
            <a:r>
              <a:rPr lang="en-US" sz="1400" b="1" dirty="0" err="1"/>
              <a:t>Stufe</a:t>
            </a:r>
            <a:r>
              <a:rPr lang="en-US" sz="1400" b="1" dirty="0"/>
              <a:t> </a:t>
            </a:r>
            <a:r>
              <a:rPr lang="en-US" sz="1400" b="1" dirty="0" err="1"/>
              <a:t>unterrichtet</a:t>
            </a:r>
            <a:r>
              <a:rPr lang="en-US" sz="1400" b="1" dirty="0"/>
              <a:t>: (n=217)</a:t>
            </a:r>
          </a:p>
        </c:rich>
      </c:tx>
      <c:layout>
        <c:manualLayout>
          <c:xMode val="edge"/>
          <c:yMode val="edge"/>
          <c:x val="0.1932154411793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124236613130748"/>
          <c:y val="0.27469817448564188"/>
          <c:w val="0.69000941725753207"/>
          <c:h val="0.66495730316391211"/>
        </c:manualLayout>
      </c:layout>
      <c:pieChart>
        <c:varyColors val="1"/>
        <c:ser>
          <c:idx val="1"/>
          <c:order val="0"/>
          <c:tx>
            <c:strRef>
              <c:f>'2017_Zur Person'!$K$3</c:f>
              <c:strCache>
                <c:ptCount val="1"/>
                <c:pt idx="0">
                  <c:v>In den letzten drei Jahren habe ich (mehrheitlich) auf der folgenden Stufe unterrichtet: (n=217)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84-43CB-9DC6-1848956911DC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4-43CB-9DC6-1848956911D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84-43CB-9DC6-1848956911DC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84-43CB-9DC6-1848956911DC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84-43CB-9DC6-1848956911DC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B84-43CB-9DC6-1848956911DC}"/>
              </c:ext>
            </c:extLst>
          </c:dPt>
          <c:dLbls>
            <c:dLbl>
              <c:idx val="0"/>
              <c:layout>
                <c:manualLayout>
                  <c:x val="7.9176742858394697E-2"/>
                  <c:y val="-5.8044994073127958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CA9FEB-A53B-A84E-A4FE-DFF2E3694BE5}" type="CATEGORYNAME">
                      <a:rPr lang="en-US" sz="1400" smtClean="0"/>
                      <a:pPr>
                        <a:defRPr sz="1200"/>
                      </a:pPr>
                      <a:t>[RUBRIKENNAME]</a:t>
                    </a:fld>
                    <a:r>
                      <a:rPr lang="en-US" sz="1400" baseline="0" dirty="0"/>
                      <a:t>
</a:t>
                    </a:r>
                    <a:fld id="{90B236DF-1FFB-9B4E-983E-5404860DD7E9}" type="PERCENTAGE">
                      <a:rPr lang="en-US" sz="1400" baseline="0" smtClean="0"/>
                      <a:pPr>
                        <a:defRPr sz="1200"/>
                      </a:pPr>
                      <a:t>[PROZENTSATZ]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7058803109406"/>
                      <c:h val="0.13003990408149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84-43CB-9DC6-1848956911DC}"/>
                </c:ext>
              </c:extLst>
            </c:dLbl>
            <c:dLbl>
              <c:idx val="1"/>
              <c:layout>
                <c:manualLayout>
                  <c:x val="4.4551590556771999E-2"/>
                  <c:y val="-2.4996954259788599E-2"/>
                </c:manualLayout>
              </c:layout>
              <c:tx>
                <c:rich>
                  <a:bodyPr/>
                  <a:lstStyle/>
                  <a:p>
                    <a:fld id="{181C20BF-9D4F-6240-8206-928665DC74E5}" type="CATEGORYNAME">
                      <a:rPr lang="en-US" sz="1400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C82D0A99-B604-414C-A094-6A1D0AB0B925}" type="PERCENTAGE">
                      <a:rPr lang="en-US" sz="1400" baseline="0"/>
                      <a:pPr/>
                      <a:t>[PROZENTSATZ]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84-43CB-9DC6-1848956911DC}"/>
                </c:ext>
              </c:extLst>
            </c:dLbl>
            <c:dLbl>
              <c:idx val="2"/>
              <c:layout>
                <c:manualLayout>
                  <c:x val="-7.348874983551211E-2"/>
                  <c:y val="-9.5188229889292281E-3"/>
                </c:manualLayout>
              </c:layout>
              <c:tx>
                <c:rich>
                  <a:bodyPr/>
                  <a:lstStyle/>
                  <a:p>
                    <a:fld id="{211C6BC4-5D3A-6D42-A302-1FD2096F2907}" type="CATEGORYNAME">
                      <a:rPr lang="en-US" sz="1400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248CFE0A-FB77-164A-B94B-E430350133EC}" type="PERCENTAGE">
                      <a:rPr lang="en-US" sz="1400" baseline="0"/>
                      <a:pPr/>
                      <a:t>[PROZENTSATZ]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49404412554201"/>
                      <c:h val="0.152523570229147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B84-43CB-9DC6-1848956911DC}"/>
                </c:ext>
              </c:extLst>
            </c:dLbl>
            <c:dLbl>
              <c:idx val="3"/>
              <c:layout>
                <c:manualLayout>
                  <c:x val="-8.6155169493980083E-3"/>
                  <c:y val="0.10121403980261198"/>
                </c:manualLayout>
              </c:layout>
              <c:tx>
                <c:rich>
                  <a:bodyPr/>
                  <a:lstStyle/>
                  <a:p>
                    <a:fld id="{EF6FFA67-0EBE-A04A-8838-E10512C1D438}" type="CATEGORYNAME">
                      <a:rPr lang="en-US" sz="1400" b="1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5193C3C4-79F6-6545-8D7A-33E5840AC906}" type="PERCENTAGE">
                      <a:rPr lang="en-US" sz="1400" b="1" baseline="0"/>
                      <a:pPr/>
                      <a:t>[PROZENTSATZ]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49404412554201"/>
                      <c:h val="0.152523570229147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B84-43CB-9DC6-1848956911DC}"/>
                </c:ext>
              </c:extLst>
            </c:dLbl>
            <c:dLbl>
              <c:idx val="4"/>
              <c:layout>
                <c:manualLayout>
                  <c:x val="1.01885740337693E-2"/>
                  <c:y val="4.5635269034067002E-3"/>
                </c:manualLayout>
              </c:layout>
              <c:tx>
                <c:rich>
                  <a:bodyPr/>
                  <a:lstStyle/>
                  <a:p>
                    <a:fld id="{2512D051-DACF-5948-9B12-CCC8CDEAFFD9}" type="CATEGORYNAME">
                      <a:rPr lang="en-US" sz="1400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83873E1D-685C-7142-ABBD-07A16595499A}" type="PERCENTAGE">
                      <a:rPr lang="en-US" sz="1400" baseline="0"/>
                      <a:pPr/>
                      <a:t>[PROZENTSATZ]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B84-43CB-9DC6-184895691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'2017_Zur Person'!$J$4:$J$8</c:f>
              <c:strCache>
                <c:ptCount val="5"/>
                <c:pt idx="0">
                  <c:v>Kindergarten</c:v>
                </c:pt>
                <c:pt idx="1">
                  <c:v>Primarstufe</c:v>
                </c:pt>
                <c:pt idx="2">
                  <c:v>Sekundarstufe I</c:v>
                </c:pt>
                <c:pt idx="3">
                  <c:v>Sekundarstufe II</c:v>
                </c:pt>
                <c:pt idx="4">
                  <c:v>andere</c:v>
                </c:pt>
              </c:strCache>
            </c:strRef>
          </c:cat>
          <c:val>
            <c:numRef>
              <c:f>'2017_Zur Person'!$K$4:$K$8</c:f>
              <c:numCache>
                <c:formatCode>General</c:formatCode>
                <c:ptCount val="5"/>
                <c:pt idx="0">
                  <c:v>18</c:v>
                </c:pt>
                <c:pt idx="1">
                  <c:v>95</c:v>
                </c:pt>
                <c:pt idx="2">
                  <c:v>43</c:v>
                </c:pt>
                <c:pt idx="3">
                  <c:v>55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84-43CB-9DC6-1848956911D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="1" dirty="0"/>
              <a:t>Ich unterrichte seit... (</a:t>
            </a:r>
            <a:r>
              <a:rPr lang="de-DE" sz="2000" b="1" dirty="0" err="1"/>
              <a:t>n</a:t>
            </a:r>
            <a:r>
              <a:rPr lang="de-DE" sz="2000" b="1" dirty="0"/>
              <a:t>=216)</a:t>
            </a:r>
          </a:p>
        </c:rich>
      </c:tx>
      <c:layout>
        <c:manualLayout>
          <c:xMode val="edge"/>
          <c:yMode val="edge"/>
          <c:x val="0.28039048983332598"/>
          <c:y val="1.9022753076676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0924973419418499"/>
          <c:y val="0.193780376052131"/>
          <c:w val="0.65390773071174302"/>
          <c:h val="0.72014407412435499"/>
        </c:manualLayout>
      </c:layout>
      <c:pieChart>
        <c:varyColors val="1"/>
        <c:ser>
          <c:idx val="1"/>
          <c:order val="0"/>
          <c:tx>
            <c:strRef>
              <c:f>'2017_Zur Person'!$E$3</c:f>
              <c:strCache>
                <c:ptCount val="1"/>
                <c:pt idx="0">
                  <c:v>Ich unterrichte seit... (n=216)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E1-4159-9E2C-A57628FC9D9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E1-4159-9E2C-A57628FC9D9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E1-4159-9E2C-A57628FC9D9C}"/>
              </c:ext>
            </c:extLst>
          </c:dPt>
          <c:dPt>
            <c:idx val="3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E1-4159-9E2C-A57628FC9D9C}"/>
              </c:ext>
            </c:extLst>
          </c:dPt>
          <c:dPt>
            <c:idx val="4"/>
            <c:bubble3D val="0"/>
            <c:spPr>
              <a:solidFill>
                <a:schemeClr val="accent1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E1-4159-9E2C-A57628FC9D9C}"/>
              </c:ext>
            </c:extLst>
          </c:dPt>
          <c:dPt>
            <c:idx val="5"/>
            <c:bubble3D val="0"/>
            <c:spPr>
              <a:solidFill>
                <a:schemeClr val="accent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E1-4159-9E2C-A57628FC9D9C}"/>
              </c:ext>
            </c:extLst>
          </c:dPt>
          <c:dLbls>
            <c:dLbl>
              <c:idx val="0"/>
              <c:layout>
                <c:manualLayout>
                  <c:x val="5.8755833744957797E-2"/>
                  <c:y val="3.2992244109021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55577299412899"/>
                      <c:h val="0.116961206896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E1-4159-9E2C-A57628FC9D9C}"/>
                </c:ext>
              </c:extLst>
            </c:dLbl>
            <c:dLbl>
              <c:idx val="1"/>
              <c:layout>
                <c:manualLayout>
                  <c:x val="-5.87557566376656E-3"/>
                  <c:y val="0.277934238858542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02356041111298"/>
                      <c:h val="0.116961206896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E1-4159-9E2C-A57628FC9D9C}"/>
                </c:ext>
              </c:extLst>
            </c:dLbl>
            <c:dLbl>
              <c:idx val="2"/>
              <c:layout>
                <c:manualLayout>
                  <c:x val="5.6125386892870931E-4"/>
                  <c:y val="-4.07580057976419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0547945205502"/>
                      <c:h val="0.116961206896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3E1-4159-9E2C-A57628FC9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'2017_Zur Person'!$D$4:$D$6</c:f>
              <c:strCache>
                <c:ptCount val="3"/>
                <c:pt idx="0">
                  <c:v>... weniger als fünf Jahren</c:v>
                </c:pt>
                <c:pt idx="1">
                  <c:v>... fünf bis 15 Jahren</c:v>
                </c:pt>
                <c:pt idx="2">
                  <c:v>... mehr als 15 Jahren</c:v>
                </c:pt>
              </c:strCache>
            </c:strRef>
          </c:cat>
          <c:val>
            <c:numRef>
              <c:f>'2017_Zur Person'!$E$4:$E$6</c:f>
              <c:numCache>
                <c:formatCode>General</c:formatCode>
                <c:ptCount val="3"/>
                <c:pt idx="0">
                  <c:v>18</c:v>
                </c:pt>
                <c:pt idx="1">
                  <c:v>80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E1-4159-9E2C-A57628FC9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Wie beurteilst du die Härte deiner</a:t>
            </a:r>
            <a:r>
              <a:rPr lang="de-D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mit Luuise bearbeiteten Knacknuss (n=215)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5800-4B21-800E-17E3E06ABAD4}"/>
              </c:ext>
            </c:extLst>
          </c:dPt>
          <c:dPt>
            <c:idx val="1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800-4B21-800E-17E3E06ABAD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5800-4B21-800E-17E3E06ABAD4}"/>
              </c:ext>
            </c:extLst>
          </c:dPt>
          <c:dPt>
            <c:idx val="3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7-5800-4B21-800E-17E3E06ABAD4}"/>
              </c:ext>
            </c:extLst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800-4B21-800E-17E3E06ABAD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800-4B21-800E-17E3E06ABA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'2017_Härte der Nuss'!$I$4:$L$4</c:f>
              <c:strCache>
                <c:ptCount val="4"/>
                <c:pt idx="0">
                  <c:v>nicht hart _x000d_(etwas Störendes aus meinem Unterricht, was leicht veränderbar schien).</c:v>
                </c:pt>
                <c:pt idx="1">
                  <c:v>eher nicht hart _x000d_(etwas Störendes aus meinem Unterricht, was eher leicht veränderbar schien).</c:v>
                </c:pt>
                <c:pt idx="2">
                  <c:v>hart _x000d_(etwas Störendes aus meinem Unterricht, was schwer veränderbar schien).</c:v>
                </c:pt>
                <c:pt idx="3">
                  <c:v>äusserst hart _x000d_(etwas Störendes aus meinem Unterricht, was sehr schwer veränderbar schien).</c:v>
                </c:pt>
              </c:strCache>
            </c:strRef>
          </c:cat>
          <c:val>
            <c:numRef>
              <c:f>'2017_Härte der Nuss'!$I$6:$L$6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0.36</c:v>
                </c:pt>
                <c:pt idx="2">
                  <c:v>0.55000000000000004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00-4B21-800E-17E3E06AB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7063040"/>
        <c:axId val="137096576"/>
      </c:barChart>
      <c:catAx>
        <c:axId val="13706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t"/>
          <a:lstStyle/>
          <a:p>
            <a: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137096576"/>
        <c:crosses val="autoZero"/>
        <c:auto val="1"/>
        <c:lblAlgn val="ctr"/>
        <c:lblOffset val="100"/>
        <c:noMultiLvlLbl val="0"/>
      </c:catAx>
      <c:valAx>
        <c:axId val="137096576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crossAx val="137063040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spPr>
    <a:ln w="9525">
      <a:solidFill>
        <a:sysClr val="windowText" lastClr="000000"/>
      </a:solidFill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0.89147</cdr:x>
      <cdr:y>0</cdr:y>
    </cdr:from>
    <cdr:to>
      <cdr:x>1</cdr:x>
      <cdr:y>0.06085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537950" y="0"/>
          <a:ext cx="5524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0.77981</cdr:x>
      <cdr:y>0.02839</cdr:y>
    </cdr:from>
    <cdr:to>
      <cdr:x>0.82727</cdr:x>
      <cdr:y>0.03627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5658149" y="164771"/>
          <a:ext cx="344385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0.89147</cdr:x>
      <cdr:y>0</cdr:y>
    </cdr:from>
    <cdr:to>
      <cdr:x>1</cdr:x>
      <cdr:y>0.06085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537950" y="0"/>
          <a:ext cx="5524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0.89147</cdr:x>
      <cdr:y>0</cdr:y>
    </cdr:from>
    <cdr:to>
      <cdr:x>1</cdr:x>
      <cdr:y>0.06085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537950" y="0"/>
          <a:ext cx="5524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03.11.2023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03.11.2023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Ebene Startbedingungen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673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Ebene Lernhandeln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309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Ebene Lernresultate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738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040BAA5-8ED1-5052-684A-DB6BB56E8FD6}"/>
              </a:ext>
            </a:extLst>
          </p:cNvPr>
          <p:cNvSpPr/>
          <p:nvPr userDrawn="1"/>
        </p:nvSpPr>
        <p:spPr>
          <a:xfrm>
            <a:off x="0" y="846667"/>
            <a:ext cx="6102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076" y="6223621"/>
            <a:ext cx="2631600" cy="216000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r>
              <a:rPr lang="de-DE" dirty="0"/>
              <a:t>T. MMMM JJJJ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1569" y="148321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31569" y="148321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594B6BE9-185E-A88B-41DA-D0D14396ED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03027" y="850779"/>
            <a:ext cx="5323238" cy="6007221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 sz="1600" b="0"/>
            </a:lvl1pPr>
          </a:lstStyle>
          <a:p>
            <a:r>
              <a:rPr lang="de-CH" dirty="0"/>
              <a:t> 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 Sie im </a:t>
            </a:r>
            <a:br>
              <a:rPr lang="de-CH" dirty="0"/>
            </a:br>
            <a:r>
              <a:rPr lang="de-CH" dirty="0"/>
              <a:t>«Content </a:t>
            </a:r>
            <a:r>
              <a:rPr lang="de-CH" dirty="0" err="1"/>
              <a:t>Chooser</a:t>
            </a:r>
            <a:r>
              <a:rPr lang="de-CH" dirty="0"/>
              <a:t>» rechts in PowerPoint 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 auf das untenstehende Icon einfügen.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87EEC27-B21C-02CA-ECBC-917FAECFBD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076" y="5229000"/>
            <a:ext cx="5265300" cy="935263"/>
          </a:xfrm>
        </p:spPr>
        <p:txBody>
          <a:bodyPr anchor="b"/>
          <a:lstStyle>
            <a:lvl1pPr marL="0" indent="0">
              <a:buNone/>
              <a:defRPr sz="135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CH" sz="1350" dirty="0"/>
              <a:t>Vorname Name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6CC97B3-B836-D6D6-7A42-566F071FE5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368" y="1117240"/>
            <a:ext cx="5265301" cy="1231106"/>
          </a:xfrm>
        </p:spPr>
        <p:txBody>
          <a:bodyPr wrap="square" anchor="t">
            <a:no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de-CH" dirty="0"/>
              <a:t>Titel </a:t>
            </a:r>
            <a:br>
              <a:rPr lang="de-CH" dirty="0"/>
            </a:br>
            <a:r>
              <a:rPr lang="de-CH" dirty="0"/>
              <a:t>hinzufügen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EFFB021-AEC2-B428-A250-E8A8F84795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076" y="2926800"/>
            <a:ext cx="5265300" cy="15102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Untertitel </a:t>
            </a:r>
            <a:br>
              <a:rPr lang="de-CH" noProof="0" dirty="0"/>
            </a:br>
            <a:r>
              <a:rPr lang="de-CH" noProof="0" dirty="0"/>
              <a:t>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800" y="1989138"/>
            <a:ext cx="11016850" cy="4175125"/>
          </a:xfrm>
        </p:spPr>
        <p:txBody>
          <a:bodyPr/>
          <a:lstStyle>
            <a:lvl1pPr>
              <a:defRPr/>
            </a:lvl1pPr>
            <a:lvl3pPr marL="536575" indent="-268288">
              <a:defRPr/>
            </a:lvl3pPr>
          </a:lstStyle>
          <a:p>
            <a:pPr lvl="0"/>
            <a:r>
              <a:rPr lang="de-DE" dirty="0"/>
              <a:t>Inhalt hinzufügen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0A1AFE9-5D1C-2846-D3BD-C3EFFEF9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840A0D4-0D58-7045-08DB-365AB36B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2196244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pic>
        <p:nvPicPr>
          <p:cNvPr id="5" name="Grafik 4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AB5C12B9-73BF-559D-A7C5-2157A5FE3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9704" y="6556785"/>
            <a:ext cx="766591" cy="27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B03B558-1909-9EAA-030E-9F4C655318C3}"/>
              </a:ext>
            </a:extLst>
          </p:cNvPr>
          <p:cNvSpPr/>
          <p:nvPr userDrawn="1"/>
        </p:nvSpPr>
        <p:spPr>
          <a:xfrm>
            <a:off x="0" y="846667"/>
            <a:ext cx="11430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067524"/>
            <a:ext cx="10587038" cy="921613"/>
          </a:xfrm>
        </p:spPr>
        <p:txBody>
          <a:bodyPr/>
          <a:lstStyle>
            <a:lvl1pPr>
              <a:defRPr sz="585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030000" y="162000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0000" y="162000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1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2400" cy="492443"/>
          </a:xfrm>
        </p:spPr>
        <p:txBody>
          <a:bodyPr/>
          <a:lstStyle>
            <a:lvl1pPr>
              <a:defRPr b="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800" y="1989138"/>
            <a:ext cx="11016850" cy="4175125"/>
          </a:xfrm>
        </p:spPr>
        <p:txBody>
          <a:bodyPr/>
          <a:lstStyle>
            <a:lvl1pPr marL="270000" indent="-270000">
              <a:buFont typeface="+mj-lt"/>
              <a:buAutoNum type="arabicPeriod"/>
              <a:defRPr sz="2000"/>
            </a:lvl1pPr>
            <a:lvl2pPr marL="540000" indent="-270000">
              <a:buFont typeface="+mj-lt"/>
              <a:buAutoNum type="alphaLcPeriod"/>
              <a:defRPr sz="2000"/>
            </a:lvl2pPr>
            <a:lvl3pPr marL="810000" indent="-270000">
              <a:defRPr sz="2000"/>
            </a:lvl3pPr>
            <a:lvl4pPr marL="1080000" indent="-270000">
              <a:defRPr sz="2000"/>
            </a:lvl4pPr>
            <a:lvl5pPr marL="1350000" indent="-270000"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2C63372-3BA2-BDE9-C856-0301435D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2196244" cy="144016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Institut Weiterbildung und Beratung</a:t>
            </a:r>
          </a:p>
        </p:txBody>
      </p:sp>
      <p:pic>
        <p:nvPicPr>
          <p:cNvPr id="8" name="Grafik 7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D94F8F7A-E94E-C4CF-E062-F1B6FD63A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9704" y="6556785"/>
            <a:ext cx="766591" cy="27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837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06800" y="1989137"/>
            <a:ext cx="5040000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85979" y="1989138"/>
            <a:ext cx="5037671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0650E70-7EE7-88C2-73DA-077DD058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2196244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pic>
        <p:nvPicPr>
          <p:cNvPr id="9" name="Grafik 8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9156330B-7689-704C-472D-A215A1454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9704" y="6556785"/>
            <a:ext cx="766591" cy="27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685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6E389DD5-8E44-B46A-420C-9982A13D4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9704" y="6556785"/>
            <a:ext cx="766591" cy="27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75C12C0-87D6-2D7A-01EF-46C7C65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2196244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CA65A95-72B9-9C39-BC44-04A643558335}"/>
              </a:ext>
            </a:extLst>
          </p:cNvPr>
          <p:cNvSpPr/>
          <p:nvPr userDrawn="1"/>
        </p:nvSpPr>
        <p:spPr>
          <a:xfrm>
            <a:off x="0" y="6534000"/>
            <a:ext cx="11430000" cy="324000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076" y="1170372"/>
            <a:ext cx="110155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988" y="1989137"/>
            <a:ext cx="11015662" cy="417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2"/>
            <a:r>
              <a:rPr lang="de-CH" noProof="0" dirty="0"/>
              <a:t>Ebene 2</a:t>
            </a:r>
          </a:p>
          <a:p>
            <a:pPr lvl="3"/>
            <a:r>
              <a:rPr lang="de-CH" noProof="0" dirty="0"/>
              <a:t>Ebene 3</a:t>
            </a:r>
          </a:p>
          <a:p>
            <a:pPr lvl="4"/>
            <a:r>
              <a:rPr lang="de-CH" noProof="0" dirty="0"/>
              <a:t>Ebene 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67508" y="6620400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Institut Weiterbildung und Beratung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BBC21AA-03C3-7EDE-BB82-F15F9CEADEFF}"/>
              </a:ext>
            </a:extLst>
          </p:cNvPr>
          <p:cNvSpPr txBox="1"/>
          <p:nvPr userDrawn="1"/>
        </p:nvSpPr>
        <p:spPr>
          <a:xfrm>
            <a:off x="9767508" y="6618222"/>
            <a:ext cx="1506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>
              <a:defRPr sz="950" b="1"/>
            </a:lvl1pPr>
          </a:lstStyle>
          <a:p>
            <a:pPr lvl="0" algn="r"/>
            <a:r>
              <a:rPr lang="de-CH" dirty="0"/>
              <a:t>www.fhnw.ch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708982-E5E7-F122-6AF6-68268D9C23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457" y="212400"/>
            <a:ext cx="1844526" cy="424800"/>
          </a:xfrm>
          <a:prstGeom prst="rect">
            <a:avLst/>
          </a:prstGeom>
        </p:spPr>
      </p:pic>
      <p:pic>
        <p:nvPicPr>
          <p:cNvPr id="8" name="Grafik 7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38E60D09-459F-5DFF-C38E-75B749A3F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9704" y="6556785"/>
            <a:ext cx="766591" cy="27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T:\A1625_IWB\A1625_Prof_BMSEPE\BMSEPE_13_Forschung\BMSEPE_133_Luuise\Vorlagen\Logo\Luuise_Logo_def_10mm.jpg">
            <a:extLst>
              <a:ext uri="{FF2B5EF4-FFF2-40B4-BE49-F238E27FC236}">
                <a16:creationId xmlns:a16="http://schemas.microsoft.com/office/drawing/2014/main" id="{AB8574CF-476D-1744-7389-545A714E7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212400"/>
            <a:ext cx="1045464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59BFD74-3BAE-1880-7800-53FEA454D36C}"/>
              </a:ext>
            </a:extLst>
          </p:cNvPr>
          <p:cNvSpPr txBox="1"/>
          <p:nvPr userDrawn="1"/>
        </p:nvSpPr>
        <p:spPr>
          <a:xfrm>
            <a:off x="10197394" y="563926"/>
            <a:ext cx="116433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400" dirty="0"/>
              <a:t>Luuise ist eine geschützte Wort- und Bildmarke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7" r:id="rId3"/>
    <p:sldLayoutId id="2147483668" r:id="rId4"/>
    <p:sldLayoutId id="2147483661" r:id="rId5"/>
    <p:sldLayoutId id="2147483663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68288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698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698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A4A3A4"/>
          </p15:clr>
        </p15:guide>
        <p15:guide id="2" pos="7196" userDrawn="1">
          <p15:clr>
            <a:srgbClr val="A4A3A4"/>
          </p15:clr>
        </p15:guide>
        <p15:guide id="3" orient="horz" pos="3883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in.pirani@fhnw.ch" TargetMode="External"/><Relationship Id="rId2" Type="http://schemas.openxmlformats.org/officeDocument/2006/relationships/hyperlink" Target="mailto:Philipp.schmid@fhnw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lernensichtbarmachen.ch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p.schmid@fhnw.ch" TargetMode="External"/><Relationship Id="rId2" Type="http://schemas.openxmlformats.org/officeDocument/2006/relationships/hyperlink" Target="mailto:kathrin.pirani@fhnw.c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lernensichtbarmachen.ch/llsm/" TargetMode="External"/><Relationship Id="rId4" Type="http://schemas.openxmlformats.org/officeDocument/2006/relationships/hyperlink" Target="https://www.fhnw.ch/de/forschung-und-dienstleistungen/paedagogik/institut-weiterbildung-und-beratung/integrierte-schul-und-unterrichtsentwicklung-luuis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01FFD-0542-B6DE-2815-2259422C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Zur Nutzung dieses Foliensatzes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BAB51-05BC-A82E-6967-521234083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sz="2000" dirty="0"/>
              <a:t>Die Luuise-Programmleitung empfiehlt, den Schulen NICHT den Foliensatz zu überlassen. </a:t>
            </a:r>
          </a:p>
          <a:p>
            <a:pPr>
              <a:buNone/>
            </a:pPr>
            <a:endParaRPr lang="de-CH" sz="2000" dirty="0"/>
          </a:p>
          <a:p>
            <a:pPr>
              <a:buNone/>
            </a:pPr>
            <a:r>
              <a:rPr lang="de-CH" sz="2000" dirty="0"/>
              <a:t>Wir geben jeweils ein PDF mit allen Folien vor der </a:t>
            </a:r>
            <a:r>
              <a:rPr lang="de-CH" sz="2000" dirty="0" err="1"/>
              <a:t>Präsentations</a:t>
            </a:r>
            <a:r>
              <a:rPr lang="de-CH" sz="2000" dirty="0"/>
              <a:t> ab. </a:t>
            </a:r>
          </a:p>
          <a:p>
            <a:pPr>
              <a:buNone/>
            </a:pPr>
            <a:endParaRPr lang="de-CH" sz="2000" dirty="0"/>
          </a:p>
          <a:p>
            <a:pPr>
              <a:buNone/>
            </a:pPr>
            <a:r>
              <a:rPr lang="de-CH" sz="2000" dirty="0"/>
              <a:t>Bei Fragen wendet euch gerne an die Programmleitung: </a:t>
            </a:r>
          </a:p>
          <a:p>
            <a:pPr>
              <a:buNone/>
            </a:pPr>
            <a:r>
              <a:rPr lang="de-CH" sz="2000" dirty="0">
                <a:hlinkClick r:id="rId2"/>
              </a:rPr>
              <a:t>Philipp.schmid@fhnw.ch</a:t>
            </a:r>
            <a:r>
              <a:rPr lang="de-CH" sz="2000" dirty="0"/>
              <a:t> oder</a:t>
            </a:r>
          </a:p>
          <a:p>
            <a:pPr>
              <a:buNone/>
            </a:pPr>
            <a:r>
              <a:rPr lang="de-CH" sz="2000" dirty="0">
                <a:hlinkClick r:id="rId3"/>
              </a:rPr>
              <a:t>Kathrin.pirani@fhnw.ch</a:t>
            </a:r>
            <a:endParaRPr lang="de-CH" dirty="0"/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FC0048-8167-9A51-5454-DF4C768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3420380" cy="144016"/>
          </a:xfrm>
        </p:spPr>
        <p:txBody>
          <a:bodyPr/>
          <a:lstStyle/>
          <a:p>
            <a:r>
              <a:rPr lang="de-CH" dirty="0"/>
              <a:t>Institut Weiterbildung und 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4D8B-36D7-D781-6795-2FA0B22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pic>
        <p:nvPicPr>
          <p:cNvPr id="7" name="Grafik 6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4E8E465B-9630-3A81-C49C-285425377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5390" y="5245986"/>
            <a:ext cx="2595220" cy="918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545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5176A-9BB3-5ECE-D6CA-A7E9DF2D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16" y="839798"/>
            <a:ext cx="11012400" cy="492443"/>
          </a:xfrm>
        </p:spPr>
        <p:txBody>
          <a:bodyPr/>
          <a:lstStyle/>
          <a:p>
            <a:r>
              <a:rPr lang="de-CH" dirty="0"/>
              <a:t>Luuise-Weiterbildung im Schuljahr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330511-2AAA-4378-8D55-59D6B621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0A9F66-337C-9A04-35E5-95AC1109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824F64-2B72-8704-D529-378CE81518AA}"/>
              </a:ext>
            </a:extLst>
          </p:cNvPr>
          <p:cNvSpPr txBox="1"/>
          <p:nvPr/>
        </p:nvSpPr>
        <p:spPr>
          <a:xfrm>
            <a:off x="7392144" y="6620400"/>
            <a:ext cx="187220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/>
              <a:t>SL = Schulleitung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D447842D-61B2-BD55-DCAD-4107F2C5D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4820" y="4220579"/>
            <a:ext cx="7848600" cy="0"/>
          </a:xfrm>
          <a:prstGeom prst="line">
            <a:avLst/>
          </a:prstGeom>
          <a:ln w="28575">
            <a:solidFill>
              <a:srgbClr val="0070C0"/>
            </a:solidFill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Trebuchet MS"/>
              <a:ea typeface="ＭＳ Ｐゴシック" pitchFamily="1" charset="-128"/>
              <a:cs typeface="Trebuchet MS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519E03CE-AD15-0604-DAAC-37F8375EED5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633732" y="5481437"/>
            <a:ext cx="1573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70C0"/>
                </a:solidFill>
                <a:latin typeface="Trebuchet MS"/>
                <a:cs typeface="Trebuchet MS"/>
              </a:rPr>
              <a:t>Herbstferien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9D3E48E8-3B22-4847-5CDD-B987417671B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83322" y="5362837"/>
            <a:ext cx="1834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70C0"/>
                </a:solidFill>
                <a:latin typeface="Trebuchet MS"/>
                <a:cs typeface="Trebuchet MS"/>
              </a:rPr>
              <a:t>Frühlingsferien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898E8C3A-EF40-BF75-1013-D4DE2C7ECF0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905443" y="5481437"/>
            <a:ext cx="1718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70C0"/>
                </a:solidFill>
                <a:latin typeface="Trebuchet MS"/>
                <a:cs typeface="Trebuchet MS"/>
              </a:rPr>
              <a:t>Sommerferien</a:t>
            </a:r>
          </a:p>
        </p:txBody>
      </p:sp>
      <p:grpSp>
        <p:nvGrpSpPr>
          <p:cNvPr id="11" name="Gruppierung 61">
            <a:extLst>
              <a:ext uri="{FF2B5EF4-FFF2-40B4-BE49-F238E27FC236}">
                <a16:creationId xmlns:a16="http://schemas.microsoft.com/office/drawing/2014/main" id="{16AF2F06-2588-8810-7131-2DEA9B864511}"/>
              </a:ext>
            </a:extLst>
          </p:cNvPr>
          <p:cNvGrpSpPr>
            <a:grpSpLocks/>
          </p:cNvGrpSpPr>
          <p:nvPr/>
        </p:nvGrpSpPr>
        <p:grpSpPr bwMode="auto">
          <a:xfrm>
            <a:off x="1625372" y="1178135"/>
            <a:ext cx="1462597" cy="4692868"/>
            <a:chOff x="748" y="1227625"/>
            <a:chExt cx="1463543" cy="4692807"/>
          </a:xfrm>
        </p:grpSpPr>
        <p:grpSp>
          <p:nvGrpSpPr>
            <p:cNvPr id="12" name="Gruppierung 57">
              <a:extLst>
                <a:ext uri="{FF2B5EF4-FFF2-40B4-BE49-F238E27FC236}">
                  <a16:creationId xmlns:a16="http://schemas.microsoft.com/office/drawing/2014/main" id="{8A6E336D-786D-C76E-8E6D-4755303CD2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785" y="1227625"/>
              <a:ext cx="377506" cy="4692807"/>
              <a:chOff x="1086785" y="1227625"/>
              <a:chExt cx="377506" cy="4692807"/>
            </a:xfrm>
          </p:grpSpPr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B19F945D-4CC6-1AE0-97AE-287EC2DB7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156963" y="2510106"/>
                <a:ext cx="2903735" cy="3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1600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Informationsanlass (0.5 Std)</a:t>
                </a:r>
              </a:p>
            </p:txBody>
          </p:sp>
          <p:sp>
            <p:nvSpPr>
              <p:cNvPr id="15" name="AutoShape 5">
                <a:extLst>
                  <a:ext uri="{FF2B5EF4-FFF2-40B4-BE49-F238E27FC236}">
                    <a16:creationId xmlns:a16="http://schemas.microsoft.com/office/drawing/2014/main" id="{4E608FEB-4BF4-07B0-4ABC-6716ADEAE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552" y="4293068"/>
                <a:ext cx="217487" cy="215900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black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2E6DF69F-E22B-A931-C283-96EF6E6232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90945" y="5055020"/>
                <a:ext cx="1361252" cy="369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September</a:t>
                </a:r>
              </a:p>
            </p:txBody>
          </p:sp>
        </p:grp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2C9D5AB2-1975-BF19-250B-59359E10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407672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7" name="Gruppierung 63">
            <a:extLst>
              <a:ext uri="{FF2B5EF4-FFF2-40B4-BE49-F238E27FC236}">
                <a16:creationId xmlns:a16="http://schemas.microsoft.com/office/drawing/2014/main" id="{3D82715A-3531-361A-A1C0-FAA130DFFD04}"/>
              </a:ext>
            </a:extLst>
          </p:cNvPr>
          <p:cNvGrpSpPr>
            <a:grpSpLocks/>
          </p:cNvGrpSpPr>
          <p:nvPr/>
        </p:nvGrpSpPr>
        <p:grpSpPr bwMode="auto">
          <a:xfrm>
            <a:off x="5060555" y="1670975"/>
            <a:ext cx="1674006" cy="3623618"/>
            <a:chOff x="3456736" y="1709152"/>
            <a:chExt cx="1674486" cy="3623429"/>
          </a:xfrm>
        </p:grpSpPr>
        <p:grpSp>
          <p:nvGrpSpPr>
            <p:cNvPr id="18" name="Gruppierung 59">
              <a:extLst>
                <a:ext uri="{FF2B5EF4-FFF2-40B4-BE49-F238E27FC236}">
                  <a16:creationId xmlns:a16="http://schemas.microsoft.com/office/drawing/2014/main" id="{60B4F8A3-A98F-BD61-FFCC-6D0B4E510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4705" y="1709152"/>
              <a:ext cx="646517" cy="3623429"/>
              <a:chOff x="4484705" y="1709152"/>
              <a:chExt cx="646517" cy="3623429"/>
            </a:xfrm>
          </p:grpSpPr>
          <p:sp>
            <p:nvSpPr>
              <p:cNvPr id="20" name="Text Box 27">
                <a:extLst>
                  <a:ext uri="{FF2B5EF4-FFF2-40B4-BE49-F238E27FC236}">
                    <a16:creationId xmlns:a16="http://schemas.microsoft.com/office/drawing/2014/main" id="{A3EA930A-B782-BFBF-D0CD-D08DF00CC4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624048" y="2569809"/>
                <a:ext cx="2367832" cy="646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Zwischenstopp</a:t>
                </a:r>
                <a:br>
                  <a:rPr lang="de-CH" b="1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</a:br>
                <a:r>
                  <a:rPr lang="de-CH" b="1" dirty="0">
                    <a:solidFill>
                      <a:prstClr val="white">
                        <a:lumMod val="50000"/>
                      </a:prstClr>
                    </a:solidFill>
                    <a:latin typeface="Trebuchet MS"/>
                  </a:rPr>
                  <a:t>(</a:t>
                </a:r>
                <a:r>
                  <a:rPr lang="de-CH" b="1" dirty="0" err="1">
                    <a:solidFill>
                      <a:prstClr val="white">
                        <a:lumMod val="50000"/>
                      </a:prstClr>
                    </a:solidFill>
                    <a:latin typeface="Trebuchet MS"/>
                  </a:rPr>
                  <a:t>indiv</a:t>
                </a:r>
                <a:r>
                  <a:rPr lang="de-CH" b="1" dirty="0">
                    <a:solidFill>
                      <a:prstClr val="white">
                        <a:lumMod val="50000"/>
                      </a:prstClr>
                    </a:solidFill>
                    <a:latin typeface="Trebuchet MS"/>
                  </a:rPr>
                  <a:t>. oder Gruppe)</a:t>
                </a:r>
              </a:p>
            </p:txBody>
          </p:sp>
          <p:sp>
            <p:nvSpPr>
              <p:cNvPr id="21" name="AutoShape 25">
                <a:extLst>
                  <a:ext uri="{FF2B5EF4-FFF2-40B4-BE49-F238E27FC236}">
                    <a16:creationId xmlns:a16="http://schemas.microsoft.com/office/drawing/2014/main" id="{3D5AB5AB-5F0C-AE79-8ADD-E48101787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463" y="4292600"/>
                <a:ext cx="217487" cy="2159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black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22" name="Text Box 26">
                <a:extLst>
                  <a:ext uri="{FF2B5EF4-FFF2-40B4-BE49-F238E27FC236}">
                    <a16:creationId xmlns:a16="http://schemas.microsoft.com/office/drawing/2014/main" id="{55441FD5-977C-0358-1E1D-6909DBB80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353968" y="4686134"/>
                <a:ext cx="923456" cy="36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März</a:t>
                </a:r>
              </a:p>
            </p:txBody>
          </p:sp>
        </p:grpSp>
        <p:sp>
          <p:nvSpPr>
            <p:cNvPr id="19" name="Line 52">
              <a:extLst>
                <a:ext uri="{FF2B5EF4-FFF2-40B4-BE49-F238E27FC236}">
                  <a16:creationId xmlns:a16="http://schemas.microsoft.com/office/drawing/2014/main" id="{11813A2F-35F3-4F66-F84C-2DF248AE9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736" y="40767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3" name="Gruppierung 60">
            <a:extLst>
              <a:ext uri="{FF2B5EF4-FFF2-40B4-BE49-F238E27FC236}">
                <a16:creationId xmlns:a16="http://schemas.microsoft.com/office/drawing/2014/main" id="{A153D511-7E90-A568-3663-49066BAAA1B1}"/>
              </a:ext>
            </a:extLst>
          </p:cNvPr>
          <p:cNvGrpSpPr>
            <a:grpSpLocks/>
          </p:cNvGrpSpPr>
          <p:nvPr/>
        </p:nvGrpSpPr>
        <p:grpSpPr bwMode="auto">
          <a:xfrm>
            <a:off x="8874540" y="839799"/>
            <a:ext cx="646331" cy="4293878"/>
            <a:chOff x="7137228" y="846617"/>
            <a:chExt cx="558371" cy="4293907"/>
          </a:xfrm>
        </p:grpSpPr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F1C89E72-EB49-78CB-78A1-F1D8961B4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798803" y="2185042"/>
              <a:ext cx="3235222" cy="558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b="1" dirty="0">
                  <a:solidFill>
                    <a:srgbClr val="FF0000"/>
                  </a:solidFill>
                  <a:latin typeface="Trebuchet MS"/>
                  <a:cs typeface="Trebuchet MS"/>
                </a:rPr>
                <a:t>Erfahrungsaustauch</a:t>
              </a:r>
              <a:r>
                <a:rPr lang="de-CH" b="1" dirty="0">
                  <a:solidFill>
                    <a:prstClr val="black"/>
                  </a:solidFill>
                  <a:latin typeface="Trebuchet MS"/>
                  <a:cs typeface="Trebuchet MS"/>
                </a:rPr>
                <a:t> </a:t>
              </a:r>
              <a:r>
                <a:rPr lang="de-CH" sz="1600" dirty="0">
                  <a:solidFill>
                    <a:prstClr val="black"/>
                  </a:solidFill>
                  <a:latin typeface="Trebuchet MS"/>
                </a:rPr>
                <a:t>(1.5 Std)</a:t>
              </a:r>
              <a:br>
                <a:rPr lang="de-CH" b="1" dirty="0">
                  <a:solidFill>
                    <a:prstClr val="black"/>
                  </a:solidFill>
                  <a:latin typeface="Trebuchet MS"/>
                  <a:cs typeface="Trebuchet MS"/>
                </a:rPr>
              </a:br>
              <a:r>
                <a:rPr lang="de-CH" b="1" dirty="0">
                  <a:solidFill>
                    <a:srgbClr val="808080"/>
                  </a:solidFill>
                  <a:latin typeface="Trebuchet MS"/>
                </a:rPr>
                <a:t>Wissenstransfer </a:t>
              </a:r>
              <a:endParaRPr lang="de-CH" sz="2000" b="1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976A17FC-C84A-BB77-7028-7E252CD12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150" y="4267418"/>
              <a:ext cx="217487" cy="2159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9C6B8588-315D-6AEB-C9CF-6DCF6A31D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027905" y="4661000"/>
              <a:ext cx="639978" cy="31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b="1" dirty="0">
                  <a:solidFill>
                    <a:prstClr val="black"/>
                  </a:solidFill>
                  <a:latin typeface="Trebuchet MS"/>
                  <a:cs typeface="Trebuchet MS"/>
                </a:rPr>
                <a:t>Mai</a:t>
              </a:r>
            </a:p>
          </p:txBody>
        </p:sp>
      </p:grpSp>
      <p:grpSp>
        <p:nvGrpSpPr>
          <p:cNvPr id="27" name="Gruppierung 62">
            <a:extLst>
              <a:ext uri="{FF2B5EF4-FFF2-40B4-BE49-F238E27FC236}">
                <a16:creationId xmlns:a16="http://schemas.microsoft.com/office/drawing/2014/main" id="{B5F94283-60BB-36B9-C6B3-12498061B5C7}"/>
              </a:ext>
            </a:extLst>
          </p:cNvPr>
          <p:cNvGrpSpPr>
            <a:grpSpLocks/>
          </p:cNvGrpSpPr>
          <p:nvPr/>
        </p:nvGrpSpPr>
        <p:grpSpPr bwMode="auto">
          <a:xfrm>
            <a:off x="2495835" y="1341175"/>
            <a:ext cx="1628001" cy="4276715"/>
            <a:chOff x="864348" y="1359674"/>
            <a:chExt cx="1624198" cy="4276763"/>
          </a:xfrm>
        </p:grpSpPr>
        <p:grpSp>
          <p:nvGrpSpPr>
            <p:cNvPr id="28" name="Gruppierung 58">
              <a:extLst>
                <a:ext uri="{FF2B5EF4-FFF2-40B4-BE49-F238E27FC236}">
                  <a16:creationId xmlns:a16="http://schemas.microsoft.com/office/drawing/2014/main" id="{C0BA1190-1C26-7DCC-5506-4082B26670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3020" y="1359674"/>
              <a:ext cx="675526" cy="4276763"/>
              <a:chOff x="1813020" y="1359674"/>
              <a:chExt cx="675526" cy="4276763"/>
            </a:xfrm>
          </p:grpSpPr>
          <p:sp>
            <p:nvSpPr>
              <p:cNvPr id="30" name="Text Box 12">
                <a:extLst>
                  <a:ext uri="{FF2B5EF4-FFF2-40B4-BE49-F238E27FC236}">
                    <a16:creationId xmlns:a16="http://schemas.microsoft.com/office/drawing/2014/main" id="{6FF9A42E-188C-5CFA-1D5B-DED6F3635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66413" y="2406281"/>
                <a:ext cx="2768739" cy="675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 err="1">
                    <a:solidFill>
                      <a:srgbClr val="FF0000"/>
                    </a:solidFill>
                    <a:latin typeface="Trebuchet MS"/>
                    <a:cs typeface="Trebuchet MS"/>
                  </a:rPr>
                  <a:t>Luuise</a:t>
                </a:r>
                <a:r>
                  <a:rPr lang="de-CH" b="1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-Starttag</a:t>
                </a: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</a:t>
                </a:r>
                <a:r>
                  <a:rPr lang="de-CH" sz="1600" dirty="0">
                    <a:solidFill>
                      <a:prstClr val="black"/>
                    </a:solidFill>
                    <a:latin typeface="Trebuchet MS"/>
                  </a:rPr>
                  <a:t>(6.5 Std.)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000" b="1" dirty="0">
                    <a:solidFill>
                      <a:srgbClr val="808080"/>
                    </a:solidFill>
                    <a:latin typeface="Trebuchet MS"/>
                    <a:cs typeface="Trebuchet MS"/>
                  </a:rPr>
                  <a:t>K</a:t>
                </a:r>
                <a:r>
                  <a:rPr lang="de-CH" b="1" dirty="0">
                    <a:solidFill>
                      <a:srgbClr val="808080"/>
                    </a:solidFill>
                    <a:latin typeface="Trebuchet MS"/>
                    <a:cs typeface="Trebuchet MS"/>
                  </a:rPr>
                  <a:t>nacknuss/Planung</a:t>
                </a:r>
              </a:p>
            </p:txBody>
          </p:sp>
          <p:sp>
            <p:nvSpPr>
              <p:cNvPr id="31" name="AutoShape 6">
                <a:extLst>
                  <a:ext uri="{FF2B5EF4-FFF2-40B4-BE49-F238E27FC236}">
                    <a16:creationId xmlns:a16="http://schemas.microsoft.com/office/drawing/2014/main" id="{F3FB9A20-67D0-D00C-99A2-2BE36C1DA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075" y="4292600"/>
                <a:ext cx="217488" cy="2159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FF0000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32" name="Text Box 13">
                <a:extLst>
                  <a:ext uri="{FF2B5EF4-FFF2-40B4-BE49-F238E27FC236}">
                    <a16:creationId xmlns:a16="http://schemas.microsoft.com/office/drawing/2014/main" id="{28A576CC-B4CB-2C30-ED99-AC4E9B4A7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702058" y="4921442"/>
                <a:ext cx="1061521" cy="368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Oktober</a:t>
                </a:r>
              </a:p>
            </p:txBody>
          </p:sp>
        </p:grpSp>
        <p:sp>
          <p:nvSpPr>
            <p:cNvPr id="29" name="Line 42">
              <a:extLst>
                <a:ext uri="{FF2B5EF4-FFF2-40B4-BE49-F238E27FC236}">
                  <a16:creationId xmlns:a16="http://schemas.microsoft.com/office/drawing/2014/main" id="{3D4F018B-7485-62E9-6E39-19DED47F6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348" y="407672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CC731A31-3B01-561B-5A9E-7DC188848EE3}"/>
              </a:ext>
            </a:extLst>
          </p:cNvPr>
          <p:cNvSpPr txBox="1"/>
          <p:nvPr/>
        </p:nvSpPr>
        <p:spPr>
          <a:xfrm rot="20238491">
            <a:off x="4592151" y="5415535"/>
            <a:ext cx="1217185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  <a:t>Beginn auch in anderem Monat</a:t>
            </a:r>
          </a:p>
        </p:txBody>
      </p:sp>
      <p:sp>
        <p:nvSpPr>
          <p:cNvPr id="34" name="AutoShape 5">
            <a:extLst>
              <a:ext uri="{FF2B5EF4-FFF2-40B4-BE49-F238E27FC236}">
                <a16:creationId xmlns:a16="http://schemas.microsoft.com/office/drawing/2014/main" id="{96398D77-F77D-10B5-B3A0-F9A97DB5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597" y="4243617"/>
            <a:ext cx="217346" cy="21590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593D0D0A-6BB4-6B60-BC06-E3560EA7F3A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98234" y="3007200"/>
            <a:ext cx="16738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prstClr val="black"/>
                </a:solidFill>
                <a:latin typeface="Trebuchet MS"/>
                <a:cs typeface="Trebuchet MS"/>
              </a:rPr>
              <a:t>Gespräch mit SL</a:t>
            </a:r>
          </a:p>
        </p:txBody>
      </p:sp>
      <p:grpSp>
        <p:nvGrpSpPr>
          <p:cNvPr id="36" name="Gruppierung 56">
            <a:extLst>
              <a:ext uri="{FF2B5EF4-FFF2-40B4-BE49-F238E27FC236}">
                <a16:creationId xmlns:a16="http://schemas.microsoft.com/office/drawing/2014/main" id="{602C0280-AA86-FDD3-6773-60AC50B01D97}"/>
              </a:ext>
            </a:extLst>
          </p:cNvPr>
          <p:cNvGrpSpPr/>
          <p:nvPr/>
        </p:nvGrpSpPr>
        <p:grpSpPr>
          <a:xfrm>
            <a:off x="3943787" y="1923778"/>
            <a:ext cx="5048731" cy="1800200"/>
            <a:chOff x="2321763" y="1947884"/>
            <a:chExt cx="5048731" cy="1800200"/>
          </a:xfrm>
        </p:grpSpPr>
        <p:grpSp>
          <p:nvGrpSpPr>
            <p:cNvPr id="37" name="Gruppierung 66">
              <a:extLst>
                <a:ext uri="{FF2B5EF4-FFF2-40B4-BE49-F238E27FC236}">
                  <a16:creationId xmlns:a16="http://schemas.microsoft.com/office/drawing/2014/main" id="{30773627-5C5B-2B19-3FAB-B67E9E0C9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1763" y="1947884"/>
              <a:ext cx="5048731" cy="1800200"/>
              <a:chOff x="2421222" y="3138590"/>
              <a:chExt cx="4821125" cy="1800798"/>
            </a:xfrm>
          </p:grpSpPr>
          <p:sp>
            <p:nvSpPr>
              <p:cNvPr id="40" name="AutoShape 56">
                <a:extLst>
                  <a:ext uri="{FF2B5EF4-FFF2-40B4-BE49-F238E27FC236}">
                    <a16:creationId xmlns:a16="http://schemas.microsoft.com/office/drawing/2014/main" id="{43A8DEC6-C016-C41C-DCC8-58A781E46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753" y="3138590"/>
                <a:ext cx="4696594" cy="1800798"/>
              </a:xfrm>
              <a:prstGeom prst="homePlate">
                <a:avLst>
                  <a:gd name="adj" fmla="val 39939"/>
                </a:avLst>
              </a:prstGeom>
              <a:solidFill>
                <a:srgbClr val="B2B2B2">
                  <a:alpha val="2901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dirty="0">
                  <a:solidFill>
                    <a:prstClr val="white">
                      <a:lumMod val="85000"/>
                    </a:prstClr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</p:txBody>
          </p:sp>
          <p:sp>
            <p:nvSpPr>
              <p:cNvPr id="41" name="Text Box 23">
                <a:extLst>
                  <a:ext uri="{FF2B5EF4-FFF2-40B4-BE49-F238E27FC236}">
                    <a16:creationId xmlns:a16="http://schemas.microsoft.com/office/drawing/2014/main" id="{23B4F5B8-7691-0D3F-C95C-E24843791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1222" y="3360270"/>
                <a:ext cx="2160204" cy="107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b="1" dirty="0">
                    <a:solidFill>
                      <a:srgbClr val="7F7F7F"/>
                    </a:solidFill>
                    <a:latin typeface="Trebuchet MS"/>
                    <a:ea typeface="ＭＳ Ｐゴシック" pitchFamily="1" charset="-128"/>
                    <a:cs typeface="Trebuchet MS"/>
                  </a:rPr>
                  <a:t>E-Mail-Beratung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b="1" dirty="0">
                    <a:solidFill>
                      <a:srgbClr val="7F7F7F"/>
                    </a:solidFill>
                    <a:latin typeface="Trebuchet MS"/>
                    <a:ea typeface="ＭＳ Ｐゴシック" pitchFamily="1" charset="-128"/>
                    <a:cs typeface="Trebuchet MS"/>
                  </a:rPr>
                  <a:t>Umsetzung </a:t>
                </a:r>
                <a:r>
                  <a:rPr lang="de-CH" sz="1600" b="1" dirty="0" err="1">
                    <a:solidFill>
                      <a:srgbClr val="7F7F7F"/>
                    </a:solidFill>
                    <a:latin typeface="Trebuchet MS"/>
                    <a:ea typeface="ＭＳ Ｐゴシック" pitchFamily="1" charset="-128"/>
                    <a:cs typeface="Trebuchet MS"/>
                  </a:rPr>
                  <a:t>Luuise</a:t>
                </a:r>
                <a:endPara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</p:txBody>
          </p:sp>
        </p:grpSp>
        <p:cxnSp>
          <p:nvCxnSpPr>
            <p:cNvPr id="38" name="Gerade Verbindung 58">
              <a:extLst>
                <a:ext uri="{FF2B5EF4-FFF2-40B4-BE49-F238E27FC236}">
                  <a16:creationId xmlns:a16="http://schemas.microsoft.com/office/drawing/2014/main" id="{CDF1DB68-1B2F-925D-C966-21347C74FB55}"/>
                </a:ext>
              </a:extLst>
            </p:cNvPr>
            <p:cNvCxnSpPr/>
            <p:nvPr/>
          </p:nvCxnSpPr>
          <p:spPr bwMode="auto">
            <a:xfrm>
              <a:off x="2657792" y="2847190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5E50DA16-F036-6C74-B48E-2509035CA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618" y="2451847"/>
              <a:ext cx="22621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1600" b="1" dirty="0">
                <a:solidFill>
                  <a:srgbClr val="7F7F7F"/>
                </a:solidFill>
                <a:latin typeface="Trebuchet MS"/>
                <a:ea typeface="ＭＳ Ｐゴシック" pitchFamily="1" charset="-128"/>
                <a:cs typeface="Trebuchet M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rPr>
                <a:t>Umsetzung </a:t>
              </a:r>
              <a:r>
                <a:rPr lang="de-CH" sz="1600" b="1" dirty="0" err="1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rPr>
                <a:t>Luuise</a:t>
              </a:r>
              <a:endParaRPr lang="de-CH" sz="1600" b="1" dirty="0">
                <a:solidFill>
                  <a:srgbClr val="7F7F7F"/>
                </a:solidFill>
                <a:latin typeface="Trebuchet MS"/>
                <a:ea typeface="ＭＳ Ｐゴシック" pitchFamily="1" charset="-128"/>
                <a:cs typeface="Trebuchet M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1600" b="1" dirty="0">
                <a:solidFill>
                  <a:srgbClr val="7F7F7F"/>
                </a:solidFill>
                <a:latin typeface="Trebuchet MS"/>
                <a:ea typeface="ＭＳ Ｐゴシック" pitchFamily="1" charset="-128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3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1C0FC-A0E2-191C-124B-A2C83C18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67" y="984156"/>
            <a:ext cx="4141057" cy="1969770"/>
          </a:xfrm>
        </p:spPr>
        <p:txBody>
          <a:bodyPr/>
          <a:lstStyle/>
          <a:p>
            <a:r>
              <a:rPr lang="de-CH" dirty="0"/>
              <a:t>Mögliche Verankerung von LUUISE im schulinternen QM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6D5B0D-E31C-D4F7-0B11-4A2E942F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6032F1-668C-0970-538E-4D62C4D0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B86B9D1D-0422-E312-6A12-1C28FAAA623B}"/>
              </a:ext>
            </a:extLst>
          </p:cNvPr>
          <p:cNvGrpSpPr>
            <a:grpSpLocks/>
          </p:cNvGrpSpPr>
          <p:nvPr/>
        </p:nvGrpSpPr>
        <p:grpSpPr bwMode="auto">
          <a:xfrm>
            <a:off x="2697768" y="2780656"/>
            <a:ext cx="2305050" cy="2471835"/>
            <a:chOff x="295" y="1707"/>
            <a:chExt cx="2314" cy="2268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8A7D73E2-75CB-D3FC-811A-6414E1717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251"/>
              <a:ext cx="2314" cy="154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85DF5C04-BD82-6B60-8F6A-E19A402C6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251"/>
              <a:ext cx="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67B8A14F-5F6F-B113-C813-2E4022CDD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2977"/>
              <a:ext cx="231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B8C13EB6-1032-97B7-F662-B540E2175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707"/>
              <a:ext cx="2314" cy="54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172" b="1" dirty="0">
                  <a:solidFill>
                    <a:prstClr val="black"/>
                  </a:solidFill>
                  <a:latin typeface="Calibri"/>
                  <a:ea typeface="ＭＳ Ｐゴシック" pitchFamily="1" charset="-128"/>
                  <a:cs typeface="ＭＳ Ｐゴシック" pitchFamily="1" charset="-128"/>
                </a:rPr>
                <a:t>       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A7B9EC5-439F-D2B7-FAA6-5C4D5B7F4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" y="2432"/>
              <a:ext cx="908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Interne / Selbst-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Evaluation</a:t>
              </a:r>
              <a:endParaRPr lang="de-CH" sz="1172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19BEF51D-DEB9-A7B4-38EB-45B13A57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432"/>
              <a:ext cx="905" cy="409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Individual-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 err="1">
                  <a:solidFill>
                    <a:prstClr val="black"/>
                  </a:solidFill>
                  <a:latin typeface="Tw Cen MT" pitchFamily="34" charset="0"/>
                </a:rPr>
                <a:t>feedback</a:t>
              </a:r>
              <a:endParaRPr lang="de-CH" sz="1172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C660FF42-BEB9-8B11-4606-6BCFD989D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094"/>
              <a:ext cx="1182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Mitarbeiterinnen- und Mitarbeiter -gespräch</a:t>
              </a:r>
              <a:endParaRPr lang="de-CH" sz="1172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ACC65F26-BFB4-5848-45B0-D27C7E112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133"/>
              <a:ext cx="9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Führung des Qualitäts-managements</a:t>
              </a:r>
              <a:endParaRPr lang="de-CH" sz="1172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A4A0518A-FF10-BB0C-500A-E4B71EFC7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3748"/>
              <a:ext cx="2314" cy="22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172" b="1">
                  <a:solidFill>
                    <a:prstClr val="black"/>
                  </a:solidFill>
                  <a:latin typeface="Tw Cen MT" pitchFamily="34" charset="0"/>
                </a:rPr>
                <a:t>    Leitbilder</a:t>
              </a:r>
            </a:p>
          </p:txBody>
        </p:sp>
      </p:grpSp>
      <p:graphicFrame>
        <p:nvGraphicFramePr>
          <p:cNvPr id="16" name="Group 41">
            <a:extLst>
              <a:ext uri="{FF2B5EF4-FFF2-40B4-BE49-F238E27FC236}">
                <a16:creationId xmlns:a16="http://schemas.microsoft.com/office/drawing/2014/main" id="{F1FA4B72-BDAB-4C89-308C-BC059FC67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283914"/>
              </p:ext>
            </p:extLst>
          </p:nvPr>
        </p:nvGraphicFramePr>
        <p:xfrm>
          <a:off x="5591944" y="1170372"/>
          <a:ext cx="4640378" cy="40821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3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3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Individualfeedback  </a:t>
                      </a:r>
                    </a:p>
                  </a:txBody>
                  <a:tcPr marT="44647" marB="44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Unterrichts-integrierte Selbstevaluation (LUUISE)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4647" marB="44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Kollegiale Hospitation</a:t>
                      </a:r>
                    </a:p>
                  </a:txBody>
                  <a:tcPr marT="44647" marB="446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Fallbesprechung</a:t>
                      </a:r>
                    </a:p>
                  </a:txBody>
                  <a:tcPr marT="44647" marB="44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Schülerfeedback</a:t>
                      </a:r>
                      <a:b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</a:b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z.B. dialogbasierte Rückmeldeformate,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schriftl. Fragebogen</a:t>
                      </a:r>
                    </a:p>
                  </a:txBody>
                  <a:tcPr marT="44647" marB="446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val 35">
            <a:extLst>
              <a:ext uri="{FF2B5EF4-FFF2-40B4-BE49-F238E27FC236}">
                <a16:creationId xmlns:a16="http://schemas.microsoft.com/office/drawing/2014/main" id="{337AE7D9-AED8-E214-B3A9-B7374CD4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176" y="2572604"/>
            <a:ext cx="1757290" cy="1640833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b="1" dirty="0">
                <a:solidFill>
                  <a:prstClr val="black"/>
                </a:solidFill>
                <a:latin typeface="Calibri"/>
                <a:ea typeface="ＭＳ Ｐゴシック" pitchFamily="1" charset="-128"/>
                <a:cs typeface="ＭＳ Ｐゴシック" pitchFamily="1" charset="-128"/>
              </a:rPr>
              <a:t>konstruktive,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b="1" dirty="0">
                <a:solidFill>
                  <a:prstClr val="black"/>
                </a:solidFill>
                <a:latin typeface="Calibri"/>
                <a:ea typeface="ＭＳ Ｐゴシック" pitchFamily="1" charset="-128"/>
                <a:cs typeface="ＭＳ Ｐゴシック" pitchFamily="1" charset="-128"/>
              </a:rPr>
              <a:t>lernwirksame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b="1" dirty="0">
                <a:solidFill>
                  <a:prstClr val="black"/>
                </a:solidFill>
                <a:latin typeface="Calibri"/>
                <a:ea typeface="ＭＳ Ｐゴシック" pitchFamily="1" charset="-128"/>
                <a:cs typeface="ＭＳ Ｐゴシック" pitchFamily="1" charset="-128"/>
              </a:rPr>
              <a:t>Feedback-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b="1" dirty="0" err="1">
                <a:solidFill>
                  <a:prstClr val="black"/>
                </a:solidFill>
                <a:latin typeface="Calibri"/>
                <a:ea typeface="ＭＳ Ｐゴシック" pitchFamily="1" charset="-128"/>
                <a:cs typeface="ＭＳ Ｐゴシック" pitchFamily="1" charset="-128"/>
              </a:rPr>
              <a:t>kultur</a:t>
            </a:r>
            <a:endParaRPr lang="de-CH" b="1" dirty="0">
              <a:solidFill>
                <a:prstClr val="black"/>
              </a:solidFill>
              <a:latin typeface="Calibri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" name="Pfeil nach links 1">
            <a:extLst>
              <a:ext uri="{FF2B5EF4-FFF2-40B4-BE49-F238E27FC236}">
                <a16:creationId xmlns:a16="http://schemas.microsoft.com/office/drawing/2014/main" id="{40160088-7944-0CF9-1746-2F1DB83B8EA9}"/>
              </a:ext>
            </a:extLst>
          </p:cNvPr>
          <p:cNvSpPr/>
          <p:nvPr/>
        </p:nvSpPr>
        <p:spPr>
          <a:xfrm rot="7313587" flipV="1">
            <a:off x="3906635" y="2261918"/>
            <a:ext cx="2559344" cy="252244"/>
          </a:xfrm>
          <a:prstGeom prst="leftArrow">
            <a:avLst>
              <a:gd name="adj1" fmla="val 38379"/>
              <a:gd name="adj2" fmla="val 50000"/>
            </a:avLst>
          </a:prstGeom>
          <a:solidFill>
            <a:srgbClr val="CCFF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uppierung 6">
            <a:extLst>
              <a:ext uri="{FF2B5EF4-FFF2-40B4-BE49-F238E27FC236}">
                <a16:creationId xmlns:a16="http://schemas.microsoft.com/office/drawing/2014/main" id="{B0B76E00-0323-1EBD-CC07-4461780EE82B}"/>
              </a:ext>
            </a:extLst>
          </p:cNvPr>
          <p:cNvGrpSpPr/>
          <p:nvPr/>
        </p:nvGrpSpPr>
        <p:grpSpPr>
          <a:xfrm>
            <a:off x="2467902" y="5964336"/>
            <a:ext cx="6259542" cy="602514"/>
            <a:chOff x="279183" y="5603315"/>
            <a:chExt cx="6259537" cy="587367"/>
          </a:xfrm>
        </p:grpSpPr>
        <p:grpSp>
          <p:nvGrpSpPr>
            <p:cNvPr id="21" name="Gruppierung 42">
              <a:extLst>
                <a:ext uri="{FF2B5EF4-FFF2-40B4-BE49-F238E27FC236}">
                  <a16:creationId xmlns:a16="http://schemas.microsoft.com/office/drawing/2014/main" id="{DDEC497E-85D6-12BC-2B62-E84602BB3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183" y="5603315"/>
              <a:ext cx="5821944" cy="587367"/>
              <a:chOff x="324063" y="6207951"/>
              <a:chExt cx="5821426" cy="587640"/>
            </a:xfrm>
          </p:grpSpPr>
          <p:sp>
            <p:nvSpPr>
              <p:cNvPr id="23" name="Textfeld 32">
                <a:extLst>
                  <a:ext uri="{FF2B5EF4-FFF2-40B4-BE49-F238E27FC236}">
                    <a16:creationId xmlns:a16="http://schemas.microsoft.com/office/drawing/2014/main" id="{DF99C148-C944-C8DD-7C5F-D1B16B5F7E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978" y="6236384"/>
                <a:ext cx="3331511" cy="559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563" dirty="0">
                    <a:solidFill>
                      <a:prstClr val="black"/>
                    </a:solidFill>
                    <a:latin typeface="Calibri"/>
                  </a:rPr>
                  <a:t>Datenbasierte Unterrichtsentwicklung 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563" dirty="0">
                    <a:solidFill>
                      <a:prstClr val="black"/>
                    </a:solidFill>
                    <a:latin typeface="Calibri"/>
                  </a:rPr>
                  <a:t>gestützt mit kollegialer Beratung  </a:t>
                </a:r>
              </a:p>
            </p:txBody>
          </p:sp>
          <p:grpSp>
            <p:nvGrpSpPr>
              <p:cNvPr id="24" name="Gruppierung 40">
                <a:extLst>
                  <a:ext uri="{FF2B5EF4-FFF2-40B4-BE49-F238E27FC236}">
                    <a16:creationId xmlns:a16="http://schemas.microsoft.com/office/drawing/2014/main" id="{583C15E6-32A8-13F2-6AB9-2F533876F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063" y="6207951"/>
                <a:ext cx="1287417" cy="518126"/>
                <a:chOff x="324063" y="6207951"/>
                <a:chExt cx="1287417" cy="518126"/>
              </a:xfrm>
            </p:grpSpPr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D918B71B-230E-E76F-2154-1DF034ADC916}"/>
                    </a:ext>
                  </a:extLst>
                </p:cNvPr>
                <p:cNvSpPr txBox="1"/>
                <p:nvPr/>
              </p:nvSpPr>
              <p:spPr>
                <a:xfrm>
                  <a:off x="852063" y="6401446"/>
                  <a:ext cx="184713" cy="3246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563" b="1" dirty="0">
                    <a:solidFill>
                      <a:prstClr val="black"/>
                    </a:solidFill>
                    <a:latin typeface="Calibri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464F74D9-0E2B-D9F4-09C2-BF0399E44614}"/>
                    </a:ext>
                  </a:extLst>
                </p:cNvPr>
                <p:cNvSpPr txBox="1"/>
                <p:nvPr/>
              </p:nvSpPr>
              <p:spPr>
                <a:xfrm>
                  <a:off x="324063" y="6207951"/>
                  <a:ext cx="1287417" cy="3246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DE" sz="1563" b="1" dirty="0">
                      <a:solidFill>
                        <a:prstClr val="black"/>
                      </a:solidFill>
                      <a:ea typeface="ＭＳ Ｐゴシック" pitchFamily="1" charset="-128"/>
                      <a:cs typeface="ＭＳ Ｐゴシック" pitchFamily="1" charset="-128"/>
                    </a:rPr>
                    <a:t>Ebene Schule</a:t>
                  </a:r>
                </a:p>
              </p:txBody>
            </p:sp>
          </p:grpSp>
        </p:grp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08889FEB-E881-17AD-7DD4-01A253A92E0A}"/>
                </a:ext>
              </a:extLst>
            </p:cNvPr>
            <p:cNvCxnSpPr/>
            <p:nvPr/>
          </p:nvCxnSpPr>
          <p:spPr bwMode="auto">
            <a:xfrm flipH="1">
              <a:off x="6238520" y="5740915"/>
              <a:ext cx="300200" cy="3890"/>
            </a:xfrm>
            <a:prstGeom prst="straightConnector1">
              <a:avLst/>
            </a:prstGeom>
            <a:ln w="25400" cap="flat" cmpd="sng" algn="ctr">
              <a:solidFill>
                <a:schemeClr val="accent4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6D077DFD-DBAE-96E6-37A9-141E44074624}"/>
              </a:ext>
            </a:extLst>
          </p:cNvPr>
          <p:cNvSpPr txBox="1"/>
          <p:nvPr/>
        </p:nvSpPr>
        <p:spPr bwMode="auto">
          <a:xfrm>
            <a:off x="8913254" y="5949252"/>
            <a:ext cx="1887824" cy="3328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63" b="1" dirty="0">
                <a:solidFill>
                  <a:prstClr val="black"/>
                </a:solidFill>
                <a:ea typeface="ＭＳ Ｐゴシック" pitchFamily="1" charset="-128"/>
                <a:cs typeface="ＭＳ Ｐゴシック" pitchFamily="1" charset="-128"/>
              </a:rPr>
              <a:t>Ebene Lehrpersonen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39D11AA-CC5E-87B2-2F43-C8383CC3F722}"/>
              </a:ext>
            </a:extLst>
          </p:cNvPr>
          <p:cNvCxnSpPr/>
          <p:nvPr/>
        </p:nvCxnSpPr>
        <p:spPr bwMode="auto">
          <a:xfrm flipV="1">
            <a:off x="4292615" y="6166234"/>
            <a:ext cx="348573" cy="1"/>
          </a:xfrm>
          <a:prstGeom prst="straightConnector1">
            <a:avLst/>
          </a:prstGeom>
          <a:ln w="25400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4F281D35-B3CD-08F5-4824-6A756133B756}"/>
              </a:ext>
            </a:extLst>
          </p:cNvPr>
          <p:cNvSpPr/>
          <p:nvPr/>
        </p:nvSpPr>
        <p:spPr>
          <a:xfrm>
            <a:off x="2931708" y="3116022"/>
            <a:ext cx="1851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b="1" dirty="0">
                <a:solidFill>
                  <a:prstClr val="black"/>
                </a:solidFill>
                <a:latin typeface="Tw Cen MT" pitchFamily="34" charset="0"/>
                <a:ea typeface="ＭＳ Ｐゴシック" pitchFamily="34" charset="-128"/>
              </a:rPr>
              <a:t>Schulinterne QM-Prozesse</a:t>
            </a:r>
          </a:p>
        </p:txBody>
      </p:sp>
      <p:sp>
        <p:nvSpPr>
          <p:cNvPr id="30" name="Textfeld 39">
            <a:extLst>
              <a:ext uri="{FF2B5EF4-FFF2-40B4-BE49-F238E27FC236}">
                <a16:creationId xmlns:a16="http://schemas.microsoft.com/office/drawing/2014/main" id="{0D0EFB2F-4D61-C7F4-4F17-584BAA19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741" y="5567318"/>
            <a:ext cx="890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prstClr val="black"/>
                </a:solidFill>
              </a:rPr>
              <a:t>LUUISE erzeugt Wirkungen auf den Ebenen Schul- und Unterrichtsentwicklung.</a:t>
            </a:r>
          </a:p>
        </p:txBody>
      </p:sp>
    </p:spTree>
    <p:extLst>
      <p:ext uri="{BB962C8B-B14F-4D97-AF65-F5344CB8AC3E}">
        <p14:creationId xmlns:p14="http://schemas.microsoft.com/office/powerpoint/2010/main" val="363552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6E1B1-C7CD-7C6E-EBF1-C441A738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739150"/>
            <a:ext cx="10873776" cy="800762"/>
          </a:xfrm>
        </p:spPr>
        <p:txBody>
          <a:bodyPr/>
          <a:lstStyle/>
          <a:p>
            <a:r>
              <a:rPr lang="de-CH" sz="2400" dirty="0"/>
              <a:t>Lehrpersonen-Nachbefragung zu Luuise </a:t>
            </a:r>
            <a:br>
              <a:rPr lang="de-CH" sz="2400" dirty="0"/>
            </a:br>
            <a:r>
              <a:rPr lang="de-CH" sz="2400" dirty="0"/>
              <a:t>(3–12 Monate nach Abschluss des Projektes)</a:t>
            </a:r>
            <a:br>
              <a:rPr lang="de-CH" b="1" dirty="0"/>
            </a:b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BFE788-6884-6FEA-1413-8AC02D68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608" y="6620400"/>
            <a:ext cx="376710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876FDC-7386-D6F1-DE96-8CFF42AE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pic>
        <p:nvPicPr>
          <p:cNvPr id="6" name="Tabellenplatzhalter 5">
            <a:extLst>
              <a:ext uri="{FF2B5EF4-FFF2-40B4-BE49-F238E27FC236}">
                <a16:creationId xmlns:a16="http://schemas.microsoft.com/office/drawing/2014/main" id="{BBA7D52A-CA7F-36B0-ECF3-5276FA4A7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" t="957" r="733" b="943"/>
          <a:stretch/>
        </p:blipFill>
        <p:spPr>
          <a:xfrm>
            <a:off x="2495600" y="1576004"/>
            <a:ext cx="7946222" cy="5044396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FD12A61-2B82-F824-FFA2-9E1F3A7A8F9B}"/>
              </a:ext>
            </a:extLst>
          </p:cNvPr>
          <p:cNvSpPr/>
          <p:nvPr/>
        </p:nvSpPr>
        <p:spPr>
          <a:xfrm>
            <a:off x="2252861" y="1643424"/>
            <a:ext cx="6787145" cy="84941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937366C0-01A7-726E-92BF-3A14A611160F}"/>
              </a:ext>
            </a:extLst>
          </p:cNvPr>
          <p:cNvSpPr/>
          <p:nvPr/>
        </p:nvSpPr>
        <p:spPr>
          <a:xfrm>
            <a:off x="2242160" y="3544935"/>
            <a:ext cx="6787145" cy="84941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10">
            <a:extLst>
              <a:ext uri="{FF2B5EF4-FFF2-40B4-BE49-F238E27FC236}">
                <a16:creationId xmlns:a16="http://schemas.microsoft.com/office/drawing/2014/main" id="{4C4CE6F8-11DB-B5DA-0F81-6EB5E2D82377}"/>
              </a:ext>
            </a:extLst>
          </p:cNvPr>
          <p:cNvSpPr/>
          <p:nvPr/>
        </p:nvSpPr>
        <p:spPr>
          <a:xfrm>
            <a:off x="2242160" y="2589692"/>
            <a:ext cx="6787145" cy="84941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11">
            <a:extLst>
              <a:ext uri="{FF2B5EF4-FFF2-40B4-BE49-F238E27FC236}">
                <a16:creationId xmlns:a16="http://schemas.microsoft.com/office/drawing/2014/main" id="{DEAE6D49-AAB6-DC0A-BEDA-0635DBE6FC49}"/>
              </a:ext>
            </a:extLst>
          </p:cNvPr>
          <p:cNvSpPr/>
          <p:nvPr/>
        </p:nvSpPr>
        <p:spPr>
          <a:xfrm>
            <a:off x="2242159" y="4525173"/>
            <a:ext cx="6787145" cy="84941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2">
            <a:extLst>
              <a:ext uri="{FF2B5EF4-FFF2-40B4-BE49-F238E27FC236}">
                <a16:creationId xmlns:a16="http://schemas.microsoft.com/office/drawing/2014/main" id="{A88A5FF0-ACB5-F496-0324-7C8550DC7DAA}"/>
              </a:ext>
            </a:extLst>
          </p:cNvPr>
          <p:cNvSpPr/>
          <p:nvPr/>
        </p:nvSpPr>
        <p:spPr>
          <a:xfrm>
            <a:off x="2242158" y="5466059"/>
            <a:ext cx="6787145" cy="84941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8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51E31-2D6F-EABA-3261-2B0F9411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Luuise-Befragung 2017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9C4B9B-0933-8E40-0411-E62AD842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FE5146-CC13-D953-70F6-EA458299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95809C04-D01E-AE84-FDA0-6A4770E4FB84}"/>
              </a:ext>
            </a:extLst>
          </p:cNvPr>
          <p:cNvSpPr txBox="1">
            <a:spLocks/>
          </p:cNvSpPr>
          <p:nvPr/>
        </p:nvSpPr>
        <p:spPr>
          <a:xfrm>
            <a:off x="623392" y="2132856"/>
            <a:ext cx="5040560" cy="40488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8288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698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698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September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Grundgesamtheit N=379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Antwortformate meist </a:t>
            </a:r>
          </a:p>
          <a:p>
            <a:pPr marL="0" indent="0">
              <a:buNone/>
            </a:pPr>
            <a:r>
              <a:rPr lang="de-CH" sz="1270" i="1" dirty="0"/>
              <a:t>	</a:t>
            </a:r>
            <a:r>
              <a:rPr lang="de-CH" sz="1000" i="1" dirty="0"/>
              <a:t>trifft nicht zu/trifft eher nicht zu </a:t>
            </a:r>
          </a:p>
          <a:p>
            <a:pPr marL="0" indent="0">
              <a:buNone/>
            </a:pPr>
            <a:r>
              <a:rPr lang="de-CH" sz="1000" i="1" dirty="0"/>
              <a:t>	trifft eher zu/trifft zu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Rücklauf: 62% (N=217)</a:t>
            </a:r>
          </a:p>
          <a:p>
            <a:endParaRPr lang="de-CH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F3DC61B-4329-5E18-7103-4CA4A8EFFF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786270"/>
              </p:ext>
            </p:extLst>
          </p:nvPr>
        </p:nvGraphicFramePr>
        <p:xfrm>
          <a:off x="5883646" y="1427296"/>
          <a:ext cx="4869710" cy="451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6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8CFA88-AF27-2212-3EFA-56B29452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6B9664-C30D-56F1-CD6D-EA672C72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866FFD0-BE48-3BCF-A83F-0A3E4F163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766246"/>
              </p:ext>
            </p:extLst>
          </p:nvPr>
        </p:nvGraphicFramePr>
        <p:xfrm>
          <a:off x="2207568" y="980728"/>
          <a:ext cx="7305963" cy="544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2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009204-1F83-1CE1-0493-5E3EFD2F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AB7725-DC08-0806-20B3-A61D3189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1E327B-A21D-8BA6-D8FD-82990A4BD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3" r="17130" b="51976"/>
          <a:stretch/>
        </p:blipFill>
        <p:spPr>
          <a:xfrm>
            <a:off x="2135560" y="1556792"/>
            <a:ext cx="6407172" cy="34781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F214F78-3A50-C304-8F28-2A3A8D2E2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536" y="2695474"/>
            <a:ext cx="1675896" cy="12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69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67E0CE-EF4F-9A3B-2465-82780F26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9A2C93-A2C1-F8DF-A207-4EC08D41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2D430EC-642C-7F8D-8430-0F673292C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32668"/>
              </p:ext>
            </p:extLst>
          </p:nvPr>
        </p:nvGraphicFramePr>
        <p:xfrm>
          <a:off x="2354720" y="980728"/>
          <a:ext cx="7482559" cy="523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98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8B77BD-EC8C-FC6B-B965-5BF2E57E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35686B-F286-3F5B-F259-7F6B054F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F6A2CB-9F7E-3C1B-4FC4-13216F8BA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7"/>
          <a:stretch/>
        </p:blipFill>
        <p:spPr>
          <a:xfrm>
            <a:off x="1667508" y="1556792"/>
            <a:ext cx="8707343" cy="40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22C24-F637-7485-288F-79D47B29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2" y="988512"/>
            <a:ext cx="11016850" cy="984885"/>
          </a:xfrm>
        </p:spPr>
        <p:txBody>
          <a:bodyPr/>
          <a:lstStyle/>
          <a:p>
            <a:pPr algn="ctr"/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Weitere Informationen zu Luuise auf </a:t>
            </a: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www.lernensichtbarmachen.ch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344843-EE1B-6183-3818-29328D4C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CC5AD7-A2A4-D21E-EAF3-80C885F5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375C6E-21E3-74B7-646D-A7616A7E5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132856"/>
            <a:ext cx="6692999" cy="43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BE2198-8DA1-A303-6A33-8FFA4CB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A63414-1E6B-A73E-E343-A7A1285D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9008BA-860B-7B0A-8E0D-85A1B04E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983" y="4176714"/>
            <a:ext cx="1814958" cy="181495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3D121A-CDAE-638B-CC6E-95B596B7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829491"/>
            <a:ext cx="4263916" cy="519901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4F9E928-A2B6-4216-BD3C-0CF424092759}"/>
              </a:ext>
            </a:extLst>
          </p:cNvPr>
          <p:cNvSpPr txBox="1"/>
          <p:nvPr/>
        </p:nvSpPr>
        <p:spPr>
          <a:xfrm>
            <a:off x="6039108" y="2941457"/>
            <a:ext cx="39253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Mehr Infos/Downloads auf </a:t>
            </a:r>
            <a:r>
              <a:rPr lang="de-CH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www.lernensichtbarmachen.ch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081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1A2F7CA-EF19-98B4-C768-329D73BCD5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8076" y="5229000"/>
            <a:ext cx="5265300" cy="935263"/>
          </a:xfrm>
        </p:spPr>
        <p:txBody>
          <a:bodyPr/>
          <a:lstStyle/>
          <a:p>
            <a:r>
              <a:rPr lang="de-CH" sz="1400" dirty="0"/>
              <a:t>Kontakt: Luuise-Programmleitung </a:t>
            </a:r>
            <a:r>
              <a:rPr lang="de-CH" sz="1400" dirty="0">
                <a:hlinkClick r:id="rId2"/>
              </a:rPr>
              <a:t>kathrin.pirani@fhnw.ch</a:t>
            </a:r>
            <a:r>
              <a:rPr lang="de-CH" sz="1400" dirty="0"/>
              <a:t> und </a:t>
            </a:r>
            <a:r>
              <a:rPr lang="de-CH" sz="1400" dirty="0">
                <a:hlinkClick r:id="rId3"/>
              </a:rPr>
              <a:t>philipp.schmid@fhnw.ch</a:t>
            </a:r>
            <a:r>
              <a:rPr lang="de-CH" sz="1400" dirty="0"/>
              <a:t> </a:t>
            </a:r>
          </a:p>
          <a:p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878F171-5CBB-F640-B0CE-CE00CC157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117240"/>
            <a:ext cx="5265301" cy="1231106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CH" sz="3000" dirty="0"/>
              <a:t>Luuise knackt Nüsse im Unterricht </a:t>
            </a:r>
            <a:br>
              <a:rPr lang="de-CH" sz="3000" dirty="0"/>
            </a:br>
            <a:r>
              <a:rPr lang="de-CH" sz="3000" dirty="0"/>
              <a:t>und macht Fortschritte sichtbar</a:t>
            </a:r>
          </a:p>
        </p:txBody>
      </p:sp>
      <p:sp>
        <p:nvSpPr>
          <p:cNvPr id="16" name="Subtitle 7">
            <a:extLst>
              <a:ext uri="{FF2B5EF4-FFF2-40B4-BE49-F238E27FC236}">
                <a16:creationId xmlns:a16="http://schemas.microsoft.com/office/drawing/2014/main" id="{1061EF1B-09C4-E72C-AC40-0E53FF30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61" y="3205894"/>
            <a:ext cx="5265300" cy="1510200"/>
          </a:xfrm>
        </p:spPr>
        <p:txBody>
          <a:bodyPr/>
          <a:lstStyle/>
          <a:p>
            <a:r>
              <a:rPr lang="de-CH" sz="1500" b="1" dirty="0"/>
              <a:t>Ein Weiterbildungsangebot des Institut Weiterbildung und Beratung PH FHNW</a:t>
            </a:r>
            <a:endParaRPr lang="de-CH" sz="1500" dirty="0"/>
          </a:p>
          <a:p>
            <a:r>
              <a:rPr lang="de-CH" sz="1500" dirty="0">
                <a:hlinkClick r:id="rId4"/>
              </a:rPr>
              <a:t>Luuise-Webseite der PH FHNW</a:t>
            </a:r>
            <a:endParaRPr lang="de-CH" sz="1500" dirty="0"/>
          </a:p>
          <a:p>
            <a:r>
              <a:rPr lang="de-CH" sz="1500" dirty="0"/>
              <a:t>Luuise als Teil des Projekts </a:t>
            </a:r>
            <a:r>
              <a:rPr lang="de-DE" sz="1500" dirty="0">
                <a:hlinkClick r:id="rId5"/>
              </a:rPr>
              <a:t>Lehren und Lernen sichtbar machen</a:t>
            </a:r>
            <a:endParaRPr lang="de-DE" sz="1500" dirty="0"/>
          </a:p>
          <a:p>
            <a:endParaRPr lang="en-US" sz="15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55E460-25C6-3A25-5B4F-AAC2A569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CH"/>
              <a:t>Fusszeile (Ändern über «Einfügen &gt; Kopf- und Fusszeile»)</a:t>
            </a:r>
          </a:p>
        </p:txBody>
      </p:sp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A1BDBB4E-FF89-DE17-7B80-A8E1AEC2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F73E86D-C0FC-6AE7-75C6-9E4D95701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2"/>
          <a:stretch/>
        </p:blipFill>
        <p:spPr bwMode="auto">
          <a:xfrm>
            <a:off x="6096000" y="2509984"/>
            <a:ext cx="6096000" cy="234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344FA28-5E7E-444A-8518-CECE8FA47754}"/>
              </a:ext>
            </a:extLst>
          </p:cNvPr>
          <p:cNvSpPr/>
          <p:nvPr/>
        </p:nvSpPr>
        <p:spPr>
          <a:xfrm>
            <a:off x="6096000" y="6021288"/>
            <a:ext cx="583264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504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76357B-777C-F9C1-02F5-245BE7D8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145120-E993-0ADF-840F-E3B62161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98BC3F-E6D6-B9C8-1310-382616202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2" y="3799178"/>
            <a:ext cx="1205530" cy="11654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64FF79C-2444-19CA-95F1-36C1ACDA0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69" y="1314847"/>
            <a:ext cx="977900" cy="9620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57455F-AC90-6CF6-B7FC-E03683492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60" y="3799178"/>
            <a:ext cx="673523" cy="6735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4BAD868-BC0A-B418-2E3D-BD3E15FC4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46" y="2099283"/>
            <a:ext cx="673523" cy="673523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71CCB01-BC24-A148-893E-D643C78D0893}"/>
              </a:ext>
            </a:extLst>
          </p:cNvPr>
          <p:cNvSpPr txBox="1">
            <a:spLocks/>
          </p:cNvSpPr>
          <p:nvPr/>
        </p:nvSpPr>
        <p:spPr>
          <a:xfrm>
            <a:off x="4367808" y="2276872"/>
            <a:ext cx="2209800" cy="17811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34945" marR="0" lvl="0" indent="-334945" algn="l" defTabSz="44659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CH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34945" marR="0" lvl="0" indent="-334945" algn="l" defTabSz="44659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CH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Fragen?</a:t>
            </a:r>
            <a:r>
              <a:rPr kumimoji="0" lang="de-CH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de-C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34945" marR="0" lvl="0" indent="-334945" algn="l" defTabSz="44659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2AB187-4991-4951-1BE9-0CB720EBC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83" y="4135939"/>
            <a:ext cx="673523" cy="6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21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F6611A-DB34-A1F3-3B47-88A15AA3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2ACA8C-BFB7-03A3-FF0B-F9055ABF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E9F4F2-9C6D-A400-3437-D9CF96A68D14}"/>
              </a:ext>
            </a:extLst>
          </p:cNvPr>
          <p:cNvSpPr txBox="1"/>
          <p:nvPr/>
        </p:nvSpPr>
        <p:spPr>
          <a:xfrm>
            <a:off x="479376" y="908720"/>
            <a:ext cx="1098122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i="1" dirty="0">
                <a:solidFill>
                  <a:prstClr val="black"/>
                </a:solidFill>
                <a:latin typeface="Trebuchet MS" panose="020B0603020202020204" pitchFamily="34" charset="0"/>
              </a:rPr>
              <a:t>... „Lernen denn reflektierende Lehrpersonen nicht ohnehin fortwährend zu ihrem Unterricht? Was ist das Neue an </a:t>
            </a:r>
            <a:r>
              <a:rPr lang="de-DE" sz="1600" i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Luuise</a:t>
            </a:r>
            <a:r>
              <a:rPr lang="de-DE" sz="1600" i="1" dirty="0">
                <a:solidFill>
                  <a:prstClr val="black"/>
                </a:solidFill>
                <a:latin typeface="Trebuchet MS" panose="020B0603020202020204" pitchFamily="34" charset="0"/>
              </a:rPr>
              <a:t>?“</a:t>
            </a:r>
            <a:endParaRPr lang="de-CH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uppierung 107">
            <a:extLst>
              <a:ext uri="{FF2B5EF4-FFF2-40B4-BE49-F238E27FC236}">
                <a16:creationId xmlns:a16="http://schemas.microsoft.com/office/drawing/2014/main" id="{9ABE13A3-4A27-94CC-6021-3570BDDFD5DA}"/>
              </a:ext>
            </a:extLst>
          </p:cNvPr>
          <p:cNvGrpSpPr/>
          <p:nvPr/>
        </p:nvGrpSpPr>
        <p:grpSpPr>
          <a:xfrm>
            <a:off x="978825" y="1535845"/>
            <a:ext cx="10204159" cy="1881656"/>
            <a:chOff x="552384" y="1700088"/>
            <a:chExt cx="8699043" cy="1794191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0E38A1F-F30A-A8C8-1CFC-F07213F6D7C5}"/>
                </a:ext>
              </a:extLst>
            </p:cNvPr>
            <p:cNvSpPr txBox="1"/>
            <p:nvPr/>
          </p:nvSpPr>
          <p:spPr>
            <a:xfrm>
              <a:off x="552384" y="1700088"/>
              <a:ext cx="8699043" cy="96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 dirty="0">
                  <a:solidFill>
                    <a:prstClr val="black"/>
                  </a:solidFill>
                  <a:latin typeface="Trebuchet MS"/>
                  <a:cs typeface="Trebuchet MS"/>
                </a:rPr>
                <a:t>(Klassische) Unterrichtsreflexion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sz="800" dirty="0">
                <a:solidFill>
                  <a:prstClr val="black"/>
                </a:solidFill>
                <a:latin typeface="Trebuchet MS"/>
                <a:cs typeface="Trebuchet MS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prstClr val="black"/>
                  </a:solidFill>
                  <a:latin typeface="Trebuchet MS"/>
                  <a:cs typeface="Trebuchet MS"/>
                </a:rPr>
                <a:t>Planung		Unterricht	Reflexion        	   Planung</a:t>
              </a:r>
              <a:endParaRPr lang="de-DE" sz="1400" dirty="0">
                <a:solidFill>
                  <a:prstClr val="black"/>
                </a:solidFill>
                <a:latin typeface="Trebuchet MS"/>
                <a:cs typeface="Trebuchet MS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prstClr val="black"/>
                  </a:solidFill>
                  <a:latin typeface="Trebuchet MS"/>
                  <a:cs typeface="Trebuchet MS"/>
                </a:rPr>
                <a:t>von Unterricht  			mit Reflexionsfragen      	     basierend auf Einsichten </a:t>
              </a:r>
            </a:p>
          </p:txBody>
        </p: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172D4889-AF88-FFD8-8BD3-DB4A72F1F2F0}"/>
                </a:ext>
              </a:extLst>
            </p:cNvPr>
            <p:cNvCxnSpPr/>
            <p:nvPr/>
          </p:nvCxnSpPr>
          <p:spPr>
            <a:xfrm>
              <a:off x="699826" y="2780928"/>
              <a:ext cx="77406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10">
              <a:extLst>
                <a:ext uri="{FF2B5EF4-FFF2-40B4-BE49-F238E27FC236}">
                  <a16:creationId xmlns:a16="http://schemas.microsoft.com/office/drawing/2014/main" id="{095FED88-7DAF-1340-56E3-2C0DA22B34FA}"/>
                </a:ext>
              </a:extLst>
            </p:cNvPr>
            <p:cNvCxnSpPr/>
            <p:nvPr/>
          </p:nvCxnSpPr>
          <p:spPr>
            <a:xfrm>
              <a:off x="699827" y="2679405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11">
              <a:extLst>
                <a:ext uri="{FF2B5EF4-FFF2-40B4-BE49-F238E27FC236}">
                  <a16:creationId xmlns:a16="http://schemas.microsoft.com/office/drawing/2014/main" id="{5D5CB477-D98F-5B2E-8367-922C14EDA7FA}"/>
                </a:ext>
              </a:extLst>
            </p:cNvPr>
            <p:cNvCxnSpPr/>
            <p:nvPr/>
          </p:nvCxnSpPr>
          <p:spPr>
            <a:xfrm>
              <a:off x="2127218" y="2681137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2">
              <a:extLst>
                <a:ext uri="{FF2B5EF4-FFF2-40B4-BE49-F238E27FC236}">
                  <a16:creationId xmlns:a16="http://schemas.microsoft.com/office/drawing/2014/main" id="{31E69F5B-0416-713B-8CE2-E4C9F1910F62}"/>
                </a:ext>
              </a:extLst>
            </p:cNvPr>
            <p:cNvCxnSpPr/>
            <p:nvPr/>
          </p:nvCxnSpPr>
          <p:spPr>
            <a:xfrm>
              <a:off x="4271015" y="2685099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13">
              <a:extLst>
                <a:ext uri="{FF2B5EF4-FFF2-40B4-BE49-F238E27FC236}">
                  <a16:creationId xmlns:a16="http://schemas.microsoft.com/office/drawing/2014/main" id="{1A91EB42-98E2-7F97-6831-F63138F4F7B6}"/>
                </a:ext>
              </a:extLst>
            </p:cNvPr>
            <p:cNvCxnSpPr/>
            <p:nvPr/>
          </p:nvCxnSpPr>
          <p:spPr>
            <a:xfrm>
              <a:off x="6321170" y="2674681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80-Grad-Pfeil 114">
              <a:extLst>
                <a:ext uri="{FF2B5EF4-FFF2-40B4-BE49-F238E27FC236}">
                  <a16:creationId xmlns:a16="http://schemas.microsoft.com/office/drawing/2014/main" id="{A6695F1F-AA65-D2AE-DA7F-C7E3CB4577A4}"/>
                </a:ext>
              </a:extLst>
            </p:cNvPr>
            <p:cNvSpPr/>
            <p:nvPr/>
          </p:nvSpPr>
          <p:spPr>
            <a:xfrm rot="10800000">
              <a:off x="2453482" y="2795308"/>
              <a:ext cx="2605602" cy="286879"/>
            </a:xfrm>
            <a:prstGeom prst="uturnArrow">
              <a:avLst>
                <a:gd name="adj1" fmla="val 7671"/>
                <a:gd name="adj2" fmla="val 25000"/>
                <a:gd name="adj3" fmla="val 25000"/>
                <a:gd name="adj4" fmla="val 50000"/>
                <a:gd name="adj5" fmla="val 69955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68B12C6-3FEE-ADD4-5E40-159882AA8E9D}"/>
                </a:ext>
              </a:extLst>
            </p:cNvPr>
            <p:cNvSpPr/>
            <p:nvPr/>
          </p:nvSpPr>
          <p:spPr>
            <a:xfrm>
              <a:off x="2321676" y="2564904"/>
              <a:ext cx="422149" cy="352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  <a:ea typeface="Wingdings"/>
                  <a:cs typeface="Trebuchet MS"/>
                  <a:sym typeface="Wingdings"/>
                </a:rPr>
                <a:t></a:t>
              </a:r>
              <a:endParaRPr lang="de-DE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593D41B-9776-8600-C8FD-1244E4EF7DA7}"/>
                </a:ext>
              </a:extLst>
            </p:cNvPr>
            <p:cNvSpPr/>
            <p:nvPr/>
          </p:nvSpPr>
          <p:spPr>
            <a:xfrm>
              <a:off x="2706787" y="2564904"/>
              <a:ext cx="422149" cy="352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  <a:ea typeface="Wingdings"/>
                  <a:cs typeface="Trebuchet MS"/>
                  <a:sym typeface="Wingdings"/>
                </a:rPr>
                <a:t></a:t>
              </a:r>
              <a:endParaRPr lang="de-DE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8033431-A8BD-42BE-4C35-669FACAC3E54}"/>
                </a:ext>
              </a:extLst>
            </p:cNvPr>
            <p:cNvSpPr txBox="1"/>
            <p:nvPr/>
          </p:nvSpPr>
          <p:spPr>
            <a:xfrm>
              <a:off x="2134577" y="3200808"/>
              <a:ext cx="3028008" cy="293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prstClr val="black"/>
                  </a:solidFill>
                  <a:latin typeface="Trebuchet MS"/>
                  <a:cs typeface="Trebuchet MS"/>
                </a:rPr>
                <a:t>Was ist passiert? Wie kam es dazu?</a:t>
              </a:r>
            </a:p>
          </p:txBody>
        </p:sp>
      </p:grpSp>
      <p:grpSp>
        <p:nvGrpSpPr>
          <p:cNvPr id="18" name="Gruppierung 118">
            <a:extLst>
              <a:ext uri="{FF2B5EF4-FFF2-40B4-BE49-F238E27FC236}">
                <a16:creationId xmlns:a16="http://schemas.microsoft.com/office/drawing/2014/main" id="{61062E12-726C-E696-B9F2-DF73325B7759}"/>
              </a:ext>
            </a:extLst>
          </p:cNvPr>
          <p:cNvGrpSpPr/>
          <p:nvPr/>
        </p:nvGrpSpPr>
        <p:grpSpPr>
          <a:xfrm>
            <a:off x="954643" y="3510597"/>
            <a:ext cx="10337369" cy="2140941"/>
            <a:chOff x="552385" y="3709752"/>
            <a:chExt cx="8920511" cy="2140941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608D5F9-9B5E-A120-1D65-C21D5FC14726}"/>
                </a:ext>
              </a:extLst>
            </p:cNvPr>
            <p:cNvSpPr txBox="1"/>
            <p:nvPr/>
          </p:nvSpPr>
          <p:spPr>
            <a:xfrm>
              <a:off x="552385" y="3709752"/>
              <a:ext cx="892051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 dirty="0">
                  <a:solidFill>
                    <a:prstClr val="black"/>
                  </a:solidFill>
                  <a:latin typeface="Trebuchet MS"/>
                  <a:cs typeface="Trebuchet MS"/>
                </a:rPr>
                <a:t>Luuise </a:t>
              </a:r>
              <a:r>
                <a:rPr lang="de-DE" sz="2000" dirty="0">
                  <a:solidFill>
                    <a:prstClr val="black"/>
                  </a:solidFill>
                  <a:latin typeface="Trebuchet MS"/>
                  <a:cs typeface="Trebuchet MS"/>
                </a:rPr>
                <a:t>(</a:t>
              </a:r>
              <a:r>
                <a:rPr lang="de-DE" sz="2000" b="1" dirty="0">
                  <a:solidFill>
                    <a:prstClr val="black"/>
                  </a:solidFill>
                  <a:latin typeface="Trebuchet MS"/>
                  <a:cs typeface="Trebuchet MS"/>
                </a:rPr>
                <a:t>erweiterte Unterrichtsreflexion</a:t>
              </a:r>
              <a:r>
                <a:rPr lang="de-DE" sz="2000" dirty="0">
                  <a:solidFill>
                    <a:prstClr val="black"/>
                  </a:solidFill>
                  <a:latin typeface="Trebuchet MS"/>
                  <a:cs typeface="Trebuchet MS"/>
                </a:rPr>
                <a:t>)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sz="1000" dirty="0">
                <a:solidFill>
                  <a:prstClr val="black"/>
                </a:solidFill>
                <a:latin typeface="Trebuchet MS"/>
                <a:cs typeface="Trebuchet MS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prstClr val="black"/>
                  </a:solidFill>
                  <a:latin typeface="Trebuchet MS"/>
                  <a:cs typeface="Trebuchet MS"/>
                </a:rPr>
                <a:t>Planung		Unterricht      	Reflexion	   Planung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prstClr val="black"/>
                  </a:solidFill>
                  <a:latin typeface="Trebuchet MS"/>
                  <a:cs typeface="Trebuchet MS"/>
                </a:rPr>
                <a:t>von Unterricht	Unterrichtsintervention     Interpretation der Daten	     aufgrund von Belegen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prstClr val="black"/>
                  </a:solidFill>
                  <a:latin typeface="Trebuchet MS"/>
                  <a:cs typeface="Trebuchet MS"/>
                </a:rPr>
                <a:t>und Untersuchung	und Datenerhebung		   					</a:t>
              </a:r>
              <a:br>
                <a:rPr lang="de-DE" sz="1200" dirty="0">
                  <a:solidFill>
                    <a:prstClr val="black"/>
                  </a:solidFill>
                  <a:latin typeface="Trebuchet MS"/>
                  <a:cs typeface="Trebuchet MS"/>
                </a:rPr>
              </a:br>
              <a:endParaRPr lang="de-DE" sz="1200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D19A1584-A08B-251B-BFF0-A9ACE6FF71EA}"/>
                </a:ext>
              </a:extLst>
            </p:cNvPr>
            <p:cNvCxnSpPr/>
            <p:nvPr/>
          </p:nvCxnSpPr>
          <p:spPr>
            <a:xfrm>
              <a:off x="699826" y="5013176"/>
              <a:ext cx="77406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21">
              <a:extLst>
                <a:ext uri="{FF2B5EF4-FFF2-40B4-BE49-F238E27FC236}">
                  <a16:creationId xmlns:a16="http://schemas.microsoft.com/office/drawing/2014/main" id="{F4754593-44AF-D7DF-B539-940C6BA7143B}"/>
                </a:ext>
              </a:extLst>
            </p:cNvPr>
            <p:cNvCxnSpPr/>
            <p:nvPr/>
          </p:nvCxnSpPr>
          <p:spPr>
            <a:xfrm>
              <a:off x="2199860" y="4912596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22">
              <a:extLst>
                <a:ext uri="{FF2B5EF4-FFF2-40B4-BE49-F238E27FC236}">
                  <a16:creationId xmlns:a16="http://schemas.microsoft.com/office/drawing/2014/main" id="{978EE5C1-5E23-C612-C353-738B22D49DCE}"/>
                </a:ext>
              </a:extLst>
            </p:cNvPr>
            <p:cNvCxnSpPr/>
            <p:nvPr/>
          </p:nvCxnSpPr>
          <p:spPr>
            <a:xfrm>
              <a:off x="699827" y="4912596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23">
              <a:extLst>
                <a:ext uri="{FF2B5EF4-FFF2-40B4-BE49-F238E27FC236}">
                  <a16:creationId xmlns:a16="http://schemas.microsoft.com/office/drawing/2014/main" id="{EEBDD2D3-BC9D-2CAC-E8D3-8A07C94C75F3}"/>
                </a:ext>
              </a:extLst>
            </p:cNvPr>
            <p:cNvCxnSpPr/>
            <p:nvPr/>
          </p:nvCxnSpPr>
          <p:spPr>
            <a:xfrm>
              <a:off x="4322076" y="4918254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180-Grad-Pfeil 124">
              <a:extLst>
                <a:ext uri="{FF2B5EF4-FFF2-40B4-BE49-F238E27FC236}">
                  <a16:creationId xmlns:a16="http://schemas.microsoft.com/office/drawing/2014/main" id="{5FA107CD-8038-D287-D89D-84EAA562894B}"/>
                </a:ext>
              </a:extLst>
            </p:cNvPr>
            <p:cNvSpPr/>
            <p:nvPr/>
          </p:nvSpPr>
          <p:spPr>
            <a:xfrm rot="10800000" flipH="1">
              <a:off x="994708" y="5031047"/>
              <a:ext cx="2322277" cy="220172"/>
            </a:xfrm>
            <a:prstGeom prst="uturnArrow">
              <a:avLst>
                <a:gd name="adj1" fmla="val 7671"/>
                <a:gd name="adj2" fmla="val 25000"/>
                <a:gd name="adj3" fmla="val 25000"/>
                <a:gd name="adj4" fmla="val 50000"/>
                <a:gd name="adj5" fmla="val 75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5" name="180-Grad-Pfeil 125">
              <a:extLst>
                <a:ext uri="{FF2B5EF4-FFF2-40B4-BE49-F238E27FC236}">
                  <a16:creationId xmlns:a16="http://schemas.microsoft.com/office/drawing/2014/main" id="{AF5FBCBA-CF2B-9D44-BFB0-EE60F7E8F0F4}"/>
                </a:ext>
              </a:extLst>
            </p:cNvPr>
            <p:cNvSpPr/>
            <p:nvPr/>
          </p:nvSpPr>
          <p:spPr>
            <a:xfrm rot="10800000" flipH="1">
              <a:off x="1159569" y="5030606"/>
              <a:ext cx="2495314" cy="318480"/>
            </a:xfrm>
            <a:prstGeom prst="uturnArrow">
              <a:avLst>
                <a:gd name="adj1" fmla="val 7671"/>
                <a:gd name="adj2" fmla="val 25000"/>
                <a:gd name="adj3" fmla="val 25000"/>
                <a:gd name="adj4" fmla="val 50000"/>
                <a:gd name="adj5" fmla="val 75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A08482E-8D15-9517-BBC3-86B627376E32}"/>
                </a:ext>
              </a:extLst>
            </p:cNvPr>
            <p:cNvSpPr txBox="1"/>
            <p:nvPr/>
          </p:nvSpPr>
          <p:spPr>
            <a:xfrm>
              <a:off x="3049719" y="4797152"/>
              <a:ext cx="427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  <a:ea typeface="Wingdings"/>
                  <a:cs typeface="Trebuchet MS"/>
                  <a:sym typeface="Wingdings"/>
                </a:rPr>
                <a:t></a:t>
              </a:r>
              <a:endParaRPr lang="de-DE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53CDC91-AFEC-C7F9-0703-2A013A6F9639}"/>
                </a:ext>
              </a:extLst>
            </p:cNvPr>
            <p:cNvSpPr txBox="1"/>
            <p:nvPr/>
          </p:nvSpPr>
          <p:spPr>
            <a:xfrm>
              <a:off x="3357768" y="4797152"/>
              <a:ext cx="427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  <a:ea typeface="Wingdings"/>
                  <a:cs typeface="Trebuchet MS"/>
                  <a:sym typeface="Wingdings"/>
                </a:rPr>
                <a:t></a:t>
              </a:r>
              <a:endParaRPr lang="de-DE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97AD6BE-5FAE-5ADB-C04C-E35DDCF09985}"/>
                </a:ext>
              </a:extLst>
            </p:cNvPr>
            <p:cNvSpPr txBox="1"/>
            <p:nvPr/>
          </p:nvSpPr>
          <p:spPr>
            <a:xfrm>
              <a:off x="872295" y="5542916"/>
              <a:ext cx="3380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prstClr val="black"/>
                  </a:solidFill>
                  <a:latin typeface="Trebuchet MS"/>
                  <a:cs typeface="Trebuchet MS"/>
                </a:rPr>
                <a:t>Was soll passieren? Wie gut gelingt es?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CC00F3C9-9EAF-4776-2966-E2AD4B868AAC}"/>
              </a:ext>
            </a:extLst>
          </p:cNvPr>
          <p:cNvSpPr txBox="1"/>
          <p:nvPr/>
        </p:nvSpPr>
        <p:spPr>
          <a:xfrm>
            <a:off x="6597441" y="2881003"/>
            <a:ext cx="3830660" cy="10926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abgestützt auf Einschätzungen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Fragestellung und Reflexion rückblickend (retrospektiv)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Wirkung intuitiv erschlossen (erfahrungsgestützt)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27478E4-4F53-079B-797D-2B804A80178C}"/>
              </a:ext>
            </a:extLst>
          </p:cNvPr>
          <p:cNvSpPr txBox="1"/>
          <p:nvPr/>
        </p:nvSpPr>
        <p:spPr>
          <a:xfrm>
            <a:off x="5826104" y="5080972"/>
            <a:ext cx="4645399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abgestützt auf experimentierendes Handeln</a:t>
            </a:r>
            <a:b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</a:b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(Untersuchung der Intervention)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Fragestellung vorausschauend (prospektiv), Datenerhebung zeitgleich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Reflexion bezogen auf Intervention und Daten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Wirkung empirisch erschlossen (datengestützt)</a:t>
            </a:r>
          </a:p>
        </p:txBody>
      </p:sp>
      <p:cxnSp>
        <p:nvCxnSpPr>
          <p:cNvPr id="31" name="Gerade Verbindung 133">
            <a:extLst>
              <a:ext uri="{FF2B5EF4-FFF2-40B4-BE49-F238E27FC236}">
                <a16:creationId xmlns:a16="http://schemas.microsoft.com/office/drawing/2014/main" id="{61D464DB-9EA0-0DAD-F565-D3787644B084}"/>
              </a:ext>
            </a:extLst>
          </p:cNvPr>
          <p:cNvCxnSpPr>
            <a:cxnSpLocks/>
          </p:cNvCxnSpPr>
          <p:nvPr/>
        </p:nvCxnSpPr>
        <p:spPr>
          <a:xfrm>
            <a:off x="7466269" y="4711776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180-Grad-Pfeil 38">
            <a:extLst>
              <a:ext uri="{FF2B5EF4-FFF2-40B4-BE49-F238E27FC236}">
                <a16:creationId xmlns:a16="http://schemas.microsoft.com/office/drawing/2014/main" id="{FDD8F813-54F8-042E-BC1C-F69A612A05D1}"/>
              </a:ext>
            </a:extLst>
          </p:cNvPr>
          <p:cNvSpPr/>
          <p:nvPr/>
        </p:nvSpPr>
        <p:spPr>
          <a:xfrm rot="10800000">
            <a:off x="3681436" y="2695804"/>
            <a:ext cx="2399468" cy="169997"/>
          </a:xfrm>
          <a:prstGeom prst="uturnArrow">
            <a:avLst>
              <a:gd name="adj1" fmla="val 7671"/>
              <a:gd name="adj2" fmla="val 25000"/>
              <a:gd name="adj3" fmla="val 25000"/>
              <a:gd name="adj4" fmla="val 50000"/>
              <a:gd name="adj5" fmla="val 6995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296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AA2CD-FFA6-55BF-03C3-D59EB5B0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92443"/>
          </a:xfrm>
        </p:spPr>
        <p:txBody>
          <a:bodyPr/>
          <a:lstStyle/>
          <a:p>
            <a:r>
              <a:rPr lang="de-CH" dirty="0">
                <a:solidFill>
                  <a:srgbClr val="000000"/>
                </a:solidFill>
                <a:cs typeface="Trebuchet MS"/>
              </a:rPr>
              <a:t>Evidenzbasierte Unterrichtsentwicklung mit Luuise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D05C1E-848A-37B2-9426-F7FF9B04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205673-062D-A57C-0A6B-64A03EB3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pic>
        <p:nvPicPr>
          <p:cNvPr id="6" name="Bild 1">
            <a:extLst>
              <a:ext uri="{FF2B5EF4-FFF2-40B4-BE49-F238E27FC236}">
                <a16:creationId xmlns:a16="http://schemas.microsoft.com/office/drawing/2014/main" id="{D3032BC2-2D49-ADDF-08EE-4DEA0A321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08" y="1988840"/>
            <a:ext cx="8101584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52187-D28B-5B65-64C9-B7CD9B98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88" y="1031935"/>
            <a:ext cx="11012400" cy="492443"/>
          </a:xfrm>
        </p:spPr>
        <p:txBody>
          <a:bodyPr/>
          <a:lstStyle/>
          <a:p>
            <a:r>
              <a:rPr lang="de-CH" dirty="0"/>
              <a:t>Grundsätze von Luuise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56F0F0-263B-9439-E61D-E900AA12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1761E2-C926-AC5B-F846-E2B99755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C1834039-7564-C16F-6B6C-FDF55F47C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953655"/>
              </p:ext>
            </p:extLst>
          </p:nvPr>
        </p:nvGraphicFramePr>
        <p:xfrm>
          <a:off x="2111375" y="1772816"/>
          <a:ext cx="796925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089814" imgH="4433234" progId="Word.Document.12">
                  <p:embed/>
                </p:oleObj>
              </mc:Choice>
              <mc:Fallback>
                <p:oleObj name="Document" r:id="rId2" imgW="8089814" imgH="4433234" progId="Word.Document.12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1772816"/>
                        <a:ext cx="7969250" cy="435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01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A5ADFD-1F7B-EDFB-FF82-4A5A3D68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6845FB-D190-5E3C-75AB-843AA42D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25606-E149-0EFA-D455-B310F6CBA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040" y="5526038"/>
            <a:ext cx="6858001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3B4ADB8-9322-BD2F-B5DC-7DA0F770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688" y="2139292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C52AC0FA-9B56-568B-1E00-2F4E6BAB1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289" y="1023432"/>
            <a:ext cx="5479338" cy="70246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eaLnBrk="1" hangingPunct="1"/>
            <a:r>
              <a:rPr lang="de-CH" sz="2000" b="1" dirty="0" err="1">
                <a:solidFill>
                  <a:srgbClr val="000000"/>
                </a:solidFill>
                <a:ea typeface="+mn-ea"/>
                <a:cs typeface="Trebuchet MS"/>
              </a:rPr>
              <a:t>SuS</a:t>
            </a:r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 packen Aufgaben ohne Verzögerung an</a:t>
            </a:r>
            <a:endParaRPr lang="de-DE" sz="2000" b="1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486F87D-8903-FF8A-2026-DA280478F0E6}"/>
              </a:ext>
            </a:extLst>
          </p:cNvPr>
          <p:cNvSpPr txBox="1"/>
          <p:nvPr/>
        </p:nvSpPr>
        <p:spPr>
          <a:xfrm>
            <a:off x="2063552" y="3150776"/>
            <a:ext cx="7704855" cy="37776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Knacknuss: </a:t>
            </a:r>
            <a:r>
              <a:rPr lang="de-CH" dirty="0" err="1"/>
              <a:t>SuS</a:t>
            </a:r>
            <a:r>
              <a:rPr lang="de-CH" dirty="0"/>
              <a:t> packen Aufträge nur zögerlich an.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D91B2E-A9BC-4A4F-C26E-197EB024C941}"/>
              </a:ext>
            </a:extLst>
          </p:cNvPr>
          <p:cNvSpPr txBox="1"/>
          <p:nvPr/>
        </p:nvSpPr>
        <p:spPr>
          <a:xfrm>
            <a:off x="2073442" y="4065338"/>
            <a:ext cx="7694966" cy="715581"/>
          </a:xfrm>
          <a:prstGeom prst="rect">
            <a:avLst/>
          </a:prstGeom>
          <a:noFill/>
          <a:ln w="38100" cmpd="sng">
            <a:solidFill>
              <a:srgbClr val="33CC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350" dirty="0"/>
              <a:t>Ziele: Mind. 80% der </a:t>
            </a:r>
            <a:r>
              <a:rPr lang="de-CH" sz="1350" dirty="0" err="1"/>
              <a:t>SuS</a:t>
            </a:r>
            <a:r>
              <a:rPr lang="de-CH" sz="1350" dirty="0"/>
              <a:t> haben nach 2‘ die Hilfsmittel parat. Mind. 70% der </a:t>
            </a:r>
            <a:r>
              <a:rPr lang="de-CH" sz="1350" dirty="0" err="1"/>
              <a:t>SuS</a:t>
            </a:r>
            <a:r>
              <a:rPr lang="de-CH" sz="1350" dirty="0"/>
              <a:t> haben nach 5‘ notiert, was gegeben und gesucht ist. Mind. 60% haben nach 8‘ einen Lösungsansatz formuliert oder andernfalls eine Frage gestellt.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F0B2FB2-F3BF-1584-F8BC-38AA433C00A7}"/>
              </a:ext>
            </a:extLst>
          </p:cNvPr>
          <p:cNvSpPr txBox="1"/>
          <p:nvPr/>
        </p:nvSpPr>
        <p:spPr>
          <a:xfrm>
            <a:off x="2063552" y="3609615"/>
            <a:ext cx="7704855" cy="369332"/>
          </a:xfrm>
          <a:prstGeom prst="rect">
            <a:avLst/>
          </a:prstGeom>
          <a:noFill/>
          <a:ln w="38100" cmpd="sng">
            <a:solidFill>
              <a:srgbClr val="FF9A97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Annahme: </a:t>
            </a:r>
            <a:r>
              <a:rPr lang="de-CH" dirty="0" err="1"/>
              <a:t>SuS</a:t>
            </a:r>
            <a:r>
              <a:rPr lang="de-CH" dirty="0"/>
              <a:t> benötigen zusätzlichen strukturierenden Rahmen.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0648581-29ED-A0B1-7E16-D62D3942D643}"/>
              </a:ext>
            </a:extLst>
          </p:cNvPr>
          <p:cNvSpPr txBox="1"/>
          <p:nvPr/>
        </p:nvSpPr>
        <p:spPr>
          <a:xfrm>
            <a:off x="2063552" y="4854985"/>
            <a:ext cx="3869449" cy="923330"/>
          </a:xfrm>
          <a:prstGeom prst="rect">
            <a:avLst/>
          </a:prstGeom>
          <a:noFill/>
          <a:ln w="38100" cmpd="sng">
            <a:solidFill>
              <a:srgbClr val="0928FF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Intervention: </a:t>
            </a:r>
            <a:br>
              <a:rPr lang="de-CH" dirty="0"/>
            </a:br>
            <a:r>
              <a:rPr lang="de-CH" dirty="0"/>
              <a:t>Teilschritte werden definiert. </a:t>
            </a:r>
            <a:br>
              <a:rPr lang="de-CH" dirty="0"/>
            </a:br>
            <a:r>
              <a:rPr lang="de-CH" dirty="0"/>
              <a:t>Nach 2‘ / 5‘ / 8‘ haben </a:t>
            </a:r>
            <a:r>
              <a:rPr lang="de-CH" dirty="0" err="1"/>
              <a:t>SuS</a:t>
            </a:r>
            <a:r>
              <a:rPr lang="de-CH"/>
              <a:t> .</a:t>
            </a:r>
            <a:r>
              <a:rPr lang="de-CH" dirty="0"/>
              <a:t>.....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E4116D-0E9E-2620-BFFB-8C927442C019}"/>
              </a:ext>
            </a:extLst>
          </p:cNvPr>
          <p:cNvSpPr txBox="1"/>
          <p:nvPr/>
        </p:nvSpPr>
        <p:spPr>
          <a:xfrm>
            <a:off x="5933000" y="4854986"/>
            <a:ext cx="3835407" cy="923330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Datenerhebung: </a:t>
            </a:r>
          </a:p>
          <a:p>
            <a:r>
              <a:rPr lang="de-CH" dirty="0" err="1"/>
              <a:t>SuS</a:t>
            </a:r>
            <a:r>
              <a:rPr lang="de-CH" dirty="0"/>
              <a:t> platzieren farbige Papier-kegel (pro Teilschritt ein Kegel) vor sich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C347F92-719B-DB3F-B449-B146D06102D4}"/>
              </a:ext>
            </a:extLst>
          </p:cNvPr>
          <p:cNvGrpSpPr/>
          <p:nvPr/>
        </p:nvGrpSpPr>
        <p:grpSpPr>
          <a:xfrm>
            <a:off x="2063552" y="1976052"/>
            <a:ext cx="7702922" cy="617962"/>
            <a:chOff x="446090" y="1850089"/>
            <a:chExt cx="8656563" cy="677108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C743C2F-53AA-D113-EE3C-11FE3D56D5FD}"/>
                </a:ext>
              </a:extLst>
            </p:cNvPr>
            <p:cNvGrpSpPr/>
            <p:nvPr/>
          </p:nvGrpSpPr>
          <p:grpSpPr>
            <a:xfrm>
              <a:off x="446090" y="1898245"/>
              <a:ext cx="8656563" cy="480074"/>
              <a:chOff x="417690" y="1821683"/>
              <a:chExt cx="8656563" cy="480074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079F7FF0-9C7E-4ED8-6F10-534287303A74}"/>
                  </a:ext>
                </a:extLst>
              </p:cNvPr>
              <p:cNvSpPr/>
              <p:nvPr/>
            </p:nvSpPr>
            <p:spPr>
              <a:xfrm>
                <a:off x="417690" y="1840118"/>
                <a:ext cx="2401206" cy="4616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Knacknuss + Annahme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16ADD2CF-B7CA-6A22-39B9-131E022D9707}"/>
                  </a:ext>
                </a:extLst>
              </p:cNvPr>
              <p:cNvSpPr/>
              <p:nvPr/>
            </p:nvSpPr>
            <p:spPr>
              <a:xfrm>
                <a:off x="3223137" y="1821683"/>
                <a:ext cx="1194032" cy="46163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 cmpd="sng">
                <a:solidFill>
                  <a:srgbClr val="33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Ziele</a:t>
                </a: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7840D1FF-B9D9-9D4D-FE66-FA2535A42D42}"/>
                  </a:ext>
                </a:extLst>
              </p:cNvPr>
              <p:cNvSpPr/>
              <p:nvPr/>
            </p:nvSpPr>
            <p:spPr>
              <a:xfrm>
                <a:off x="4766186" y="1839498"/>
                <a:ext cx="1983569" cy="46163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mpd="sng">
                <a:solidFill>
                  <a:srgbClr val="0928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Interventionen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B3D69DE3-9F9E-5B82-1688-1E33C05B4446}"/>
                  </a:ext>
                </a:extLst>
              </p:cNvPr>
              <p:cNvSpPr/>
              <p:nvPr/>
            </p:nvSpPr>
            <p:spPr>
              <a:xfrm>
                <a:off x="6790043" y="1840118"/>
                <a:ext cx="2284210" cy="461639"/>
              </a:xfrm>
              <a:prstGeom prst="rect">
                <a:avLst/>
              </a:prstGeom>
              <a:solidFill>
                <a:srgbClr val="98CCFD">
                  <a:alpha val="17000"/>
                </a:srgbClr>
              </a:solidFill>
              <a:ln w="38100" cmpd="sng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Datenerhebung</a:t>
                </a:r>
              </a:p>
            </p:txBody>
          </p:sp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10BE8A2-AB0C-30BE-3228-2686599849AB}"/>
                </a:ext>
              </a:extLst>
            </p:cNvPr>
            <p:cNvSpPr txBox="1"/>
            <p:nvPr/>
          </p:nvSpPr>
          <p:spPr>
            <a:xfrm>
              <a:off x="6545847" y="1850089"/>
              <a:ext cx="3500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700" b="1" dirty="0">
                  <a:latin typeface="Avenir Book"/>
                  <a:cs typeface="Avenir Book"/>
                </a:rPr>
                <a:t>∞</a:t>
              </a:r>
            </a:p>
          </p:txBody>
        </p:sp>
      </p:grpSp>
      <p:grpSp>
        <p:nvGrpSpPr>
          <p:cNvPr id="22" name="Gruppieren 30">
            <a:extLst>
              <a:ext uri="{FF2B5EF4-FFF2-40B4-BE49-F238E27FC236}">
                <a16:creationId xmlns:a16="http://schemas.microsoft.com/office/drawing/2014/main" id="{2A86B891-67D0-18A0-175A-16ED62815F51}"/>
              </a:ext>
            </a:extLst>
          </p:cNvPr>
          <p:cNvGrpSpPr/>
          <p:nvPr/>
        </p:nvGrpSpPr>
        <p:grpSpPr>
          <a:xfrm>
            <a:off x="3657606" y="2497351"/>
            <a:ext cx="3950562" cy="416409"/>
            <a:chOff x="1704108" y="2449343"/>
            <a:chExt cx="4958165" cy="555211"/>
          </a:xfrm>
        </p:grpSpPr>
        <p:sp>
          <p:nvSpPr>
            <p:cNvPr id="23" name="Pfeil: nach rechts gekrümmt 32">
              <a:extLst>
                <a:ext uri="{FF2B5EF4-FFF2-40B4-BE49-F238E27FC236}">
                  <a16:creationId xmlns:a16="http://schemas.microsoft.com/office/drawing/2014/main" id="{D745DCC1-E8D8-3788-EF13-12D81913E438}"/>
                </a:ext>
              </a:extLst>
            </p:cNvPr>
            <p:cNvSpPr/>
            <p:nvPr/>
          </p:nvSpPr>
          <p:spPr>
            <a:xfrm rot="16200000">
              <a:off x="4891368" y="1079040"/>
              <a:ext cx="400602" cy="314120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  <p:sp>
          <p:nvSpPr>
            <p:cNvPr id="24" name="Pfeil: nach rechts gekrümmt 33">
              <a:extLst>
                <a:ext uri="{FF2B5EF4-FFF2-40B4-BE49-F238E27FC236}">
                  <a16:creationId xmlns:a16="http://schemas.microsoft.com/office/drawing/2014/main" id="{778B7EED-6A4F-E088-8C37-D44EA6191943}"/>
                </a:ext>
              </a:extLst>
            </p:cNvPr>
            <p:cNvSpPr/>
            <p:nvPr/>
          </p:nvSpPr>
          <p:spPr>
            <a:xfrm rot="16200000">
              <a:off x="3922279" y="264559"/>
              <a:ext cx="521824" cy="4958165"/>
            </a:xfrm>
            <a:prstGeom prst="curvedRightArrow">
              <a:avLst>
                <a:gd name="adj1" fmla="val 25000"/>
                <a:gd name="adj2" fmla="val 50000"/>
                <a:gd name="adj3" fmla="val 1417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6552310-05D4-7CCE-441C-A04D21CEDA19}"/>
              </a:ext>
            </a:extLst>
          </p:cNvPr>
          <p:cNvGrpSpPr/>
          <p:nvPr/>
        </p:nvGrpSpPr>
        <p:grpSpPr>
          <a:xfrm>
            <a:off x="6672064" y="599076"/>
            <a:ext cx="3359589" cy="1161000"/>
            <a:chOff x="4488037" y="955781"/>
            <a:chExt cx="3359589" cy="1161000"/>
          </a:xfrm>
        </p:grpSpPr>
        <p:pic>
          <p:nvPicPr>
            <p:cNvPr id="26" name="Grafik 6">
              <a:extLst>
                <a:ext uri="{FF2B5EF4-FFF2-40B4-BE49-F238E27FC236}">
                  <a16:creationId xmlns:a16="http://schemas.microsoft.com/office/drawing/2014/main" id="{5FF75A4F-B89F-80C7-7B71-5FA782EE0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8037" y="959309"/>
              <a:ext cx="862835" cy="1153943"/>
            </a:xfrm>
            <a:prstGeom prst="rect">
              <a:avLst/>
            </a:prstGeom>
          </p:spPr>
        </p:pic>
        <p:pic>
          <p:nvPicPr>
            <p:cNvPr id="27" name="Grafik 7">
              <a:extLst>
                <a:ext uri="{FF2B5EF4-FFF2-40B4-BE49-F238E27FC236}">
                  <a16:creationId xmlns:a16="http://schemas.microsoft.com/office/drawing/2014/main" id="{5D960E97-4D58-CA33-668E-D463A90E2B0A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4749" y="960621"/>
              <a:ext cx="863999" cy="1151319"/>
            </a:xfrm>
            <a:prstGeom prst="rect">
              <a:avLst/>
            </a:prstGeom>
          </p:spPr>
        </p:pic>
        <p:pic>
          <p:nvPicPr>
            <p:cNvPr id="28" name="Grafik 8">
              <a:extLst>
                <a:ext uri="{FF2B5EF4-FFF2-40B4-BE49-F238E27FC236}">
                  <a16:creationId xmlns:a16="http://schemas.microsoft.com/office/drawing/2014/main" id="{D1560C06-0848-6DB6-79DC-9A17555378AB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2626" y="955781"/>
              <a:ext cx="945000" cy="1161000"/>
            </a:xfrm>
            <a:prstGeom prst="rect">
              <a:avLst/>
            </a:prstGeom>
          </p:spPr>
        </p:pic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4F0AF752-ED6B-F1FA-CE3B-1E333E831E15}"/>
                </a:ext>
              </a:extLst>
            </p:cNvPr>
            <p:cNvCxnSpPr>
              <a:cxnSpLocks/>
            </p:cNvCxnSpPr>
            <p:nvPr/>
          </p:nvCxnSpPr>
          <p:spPr>
            <a:xfrm>
              <a:off x="5287027" y="1519753"/>
              <a:ext cx="4683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DDD47C4F-47EA-8D55-1CCA-BC162137D57C}"/>
                </a:ext>
              </a:extLst>
            </p:cNvPr>
            <p:cNvCxnSpPr>
              <a:cxnSpLocks/>
            </p:cNvCxnSpPr>
            <p:nvPr/>
          </p:nvCxnSpPr>
          <p:spPr>
            <a:xfrm>
              <a:off x="6507526" y="1519753"/>
              <a:ext cx="4683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7">
            <a:extLst>
              <a:ext uri="{FF2B5EF4-FFF2-40B4-BE49-F238E27FC236}">
                <a16:creationId xmlns:a16="http://schemas.microsoft.com/office/drawing/2014/main" id="{92946DF1-3E76-9BDB-521D-ACC191890437}"/>
              </a:ext>
            </a:extLst>
          </p:cNvPr>
          <p:cNvSpPr txBox="1">
            <a:spLocks noChangeArrowheads="1"/>
          </p:cNvSpPr>
          <p:nvPr/>
        </p:nvSpPr>
        <p:spPr>
          <a:xfrm>
            <a:off x="2063552" y="5892169"/>
            <a:ext cx="6876064" cy="3254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Projektidee und Durchführung: Katarina </a:t>
            </a:r>
            <a:r>
              <a:rPr lang="de-CH" sz="1100" dirty="0" err="1">
                <a:solidFill>
                  <a:srgbClr val="000000"/>
                </a:solidFill>
                <a:ea typeface="+mn-ea"/>
                <a:cs typeface="Trebuchet MS"/>
              </a:rPr>
              <a:t>Gromova</a:t>
            </a:r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, KZO Wetzikon</a:t>
            </a:r>
            <a:endParaRPr lang="de-DE" sz="11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396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E838A2-7BD5-606A-3082-EB7D0C82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FB793C-DD25-B401-F3BF-6005D166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025405-B4A8-EE64-D67E-EC20842A0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092" y="2375684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pPr algn="ctr"/>
            <a:endParaRPr lang="de-DE" sz="101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9C4652A-1039-0AB6-BA74-62F9AC2E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778" y="2240136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pPr algn="ctr"/>
            <a:endParaRPr lang="de-DE" sz="101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269C8D8-B1A7-EF3E-311C-65E992F3B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260" y="4843852"/>
            <a:ext cx="5143231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pPr algn="ctr"/>
            <a:endParaRPr lang="de-DE" sz="101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C7B3DB5-27D4-586C-4F7E-73B879F52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092" y="2420018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endParaRPr lang="de-DE" sz="1013">
              <a:solidFill>
                <a:prstClr val="black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2F42D9-575F-F780-1D98-E361E7240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75" y="2303925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endParaRPr lang="de-DE" sz="1013">
              <a:solidFill>
                <a:prstClr val="black"/>
              </a:solidFill>
            </a:endParaRP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E721849B-1105-89EA-0A09-1761DA8AB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136" y="935005"/>
            <a:ext cx="4512111" cy="107273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eaLnBrk="1" hangingPunct="1"/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«Moustache» - on </a:t>
            </a:r>
            <a:r>
              <a:rPr lang="de-CH" sz="2000" b="1" dirty="0" err="1">
                <a:solidFill>
                  <a:srgbClr val="000000"/>
                </a:solidFill>
                <a:ea typeface="+mn-ea"/>
                <a:cs typeface="Trebuchet MS"/>
              </a:rPr>
              <a:t>parle</a:t>
            </a:r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 </a:t>
            </a:r>
            <a:r>
              <a:rPr lang="de-CH" sz="2000" b="1" dirty="0" err="1">
                <a:solidFill>
                  <a:srgbClr val="000000"/>
                </a:solidFill>
                <a:ea typeface="+mn-ea"/>
                <a:cs typeface="Trebuchet MS"/>
              </a:rPr>
              <a:t>français</a:t>
            </a:r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!</a:t>
            </a:r>
            <a:endParaRPr lang="de-DE" sz="2000" b="1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D00886-B013-CCA7-AF00-19F1B05973CC}"/>
              </a:ext>
            </a:extLst>
          </p:cNvPr>
          <p:cNvSpPr txBox="1"/>
          <p:nvPr/>
        </p:nvSpPr>
        <p:spPr>
          <a:xfrm>
            <a:off x="1919536" y="3059877"/>
            <a:ext cx="7980858" cy="2999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Knacknuss: im Französischunterricht sprechen (zu) viele SuS (zu) oft Deutsch.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D96905-C988-9826-5750-D3C4FD1E9EBC}"/>
              </a:ext>
            </a:extLst>
          </p:cNvPr>
          <p:cNvSpPr txBox="1"/>
          <p:nvPr/>
        </p:nvSpPr>
        <p:spPr>
          <a:xfrm>
            <a:off x="1944360" y="4104561"/>
            <a:ext cx="7956033" cy="507575"/>
          </a:xfrm>
          <a:prstGeom prst="rect">
            <a:avLst/>
          </a:prstGeom>
          <a:noFill/>
          <a:ln w="38100" cmpd="sng">
            <a:solidFill>
              <a:srgbClr val="33CC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Ziel: In den ersten 15 Min. der Lektion gelingt es der Mehrheit der SuS, fast ausschliesslich Französisch zu sprechen.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D292F1-A0CC-694B-C03A-C9FEC5603FD1}"/>
              </a:ext>
            </a:extLst>
          </p:cNvPr>
          <p:cNvSpPr txBox="1"/>
          <p:nvPr/>
        </p:nvSpPr>
        <p:spPr>
          <a:xfrm>
            <a:off x="1919535" y="3604043"/>
            <a:ext cx="7980859" cy="299954"/>
          </a:xfrm>
          <a:prstGeom prst="rect">
            <a:avLst/>
          </a:prstGeom>
          <a:noFill/>
          <a:ln w="38100" cmpd="sng">
            <a:solidFill>
              <a:srgbClr val="FF9A9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Annahme: </a:t>
            </a:r>
            <a:r>
              <a:rPr lang="de-CH" sz="1349" dirty="0" err="1"/>
              <a:t>SuS</a:t>
            </a:r>
            <a:r>
              <a:rPr lang="de-CH" sz="1349" dirty="0"/>
              <a:t> fühlen sich unsicher, beklagen </a:t>
            </a:r>
            <a:r>
              <a:rPr lang="de-CH" sz="1349" dirty="0" err="1"/>
              <a:t>Vokabularlücken</a:t>
            </a:r>
            <a:r>
              <a:rPr lang="de-CH" sz="1349" dirty="0"/>
              <a:t> und haben Angst sich zu exponieren.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673882-9B8C-F9CD-0D98-2568017E6449}"/>
              </a:ext>
            </a:extLst>
          </p:cNvPr>
          <p:cNvSpPr txBox="1"/>
          <p:nvPr/>
        </p:nvSpPr>
        <p:spPr>
          <a:xfrm>
            <a:off x="1919536" y="4843852"/>
            <a:ext cx="3934815" cy="922817"/>
          </a:xfrm>
          <a:prstGeom prst="rect">
            <a:avLst/>
          </a:prstGeom>
          <a:noFill/>
          <a:ln w="38100" cmpd="sng">
            <a:solidFill>
              <a:srgbClr val="0928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Intervention: Video-/Audio-Sequenz als Input von Diskussionsphasen, strukturierte Leitfragen für Diskussionen, Phrasen als Sprechhilfen</a:t>
            </a:r>
          </a:p>
          <a:p>
            <a:endParaRPr lang="de-CH" sz="1349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B9D0171-DD50-3489-827A-39ADBF1DA6CF}"/>
              </a:ext>
            </a:extLst>
          </p:cNvPr>
          <p:cNvSpPr txBox="1"/>
          <p:nvPr/>
        </p:nvSpPr>
        <p:spPr>
          <a:xfrm>
            <a:off x="5965578" y="4843853"/>
            <a:ext cx="3934815" cy="922817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Datenerhebungen: Pro gelungene Sprechleistung kleben </a:t>
            </a:r>
            <a:r>
              <a:rPr lang="de-CH" sz="1349" dirty="0" err="1"/>
              <a:t>SuS</a:t>
            </a:r>
            <a:r>
              <a:rPr lang="de-CH" sz="1349" dirty="0"/>
              <a:t> «Moustache-Kleber» auf Klassenposter (4 x durchgeführt)</a:t>
            </a:r>
          </a:p>
          <a:p>
            <a:endParaRPr lang="de-CH" sz="1349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687AF8B-1814-78E3-D23E-04B171DF1921}"/>
              </a:ext>
            </a:extLst>
          </p:cNvPr>
          <p:cNvGrpSpPr/>
          <p:nvPr/>
        </p:nvGrpSpPr>
        <p:grpSpPr>
          <a:xfrm>
            <a:off x="1919535" y="2202189"/>
            <a:ext cx="7979892" cy="403957"/>
            <a:chOff x="446090" y="1833646"/>
            <a:chExt cx="9101129" cy="731372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28B4AAA-024E-DF39-600C-B34E3684FB10}"/>
                </a:ext>
              </a:extLst>
            </p:cNvPr>
            <p:cNvGrpSpPr/>
            <p:nvPr/>
          </p:nvGrpSpPr>
          <p:grpSpPr>
            <a:xfrm>
              <a:off x="446090" y="1916680"/>
              <a:ext cx="9101129" cy="491824"/>
              <a:chOff x="417690" y="1840118"/>
              <a:chExt cx="9101129" cy="491824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343193EB-1D1D-A981-65BB-721B85B3C7E1}"/>
                  </a:ext>
                </a:extLst>
              </p:cNvPr>
              <p:cNvSpPr/>
              <p:nvPr/>
            </p:nvSpPr>
            <p:spPr>
              <a:xfrm>
                <a:off x="417690" y="1840118"/>
                <a:ext cx="2401206" cy="4616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Knacknuss + Annahme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35A582D1-1D83-53B0-628D-E780737695EF}"/>
                  </a:ext>
                </a:extLst>
              </p:cNvPr>
              <p:cNvSpPr/>
              <p:nvPr/>
            </p:nvSpPr>
            <p:spPr>
              <a:xfrm>
                <a:off x="3296835" y="1870301"/>
                <a:ext cx="1194032" cy="46163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 cmpd="sng">
                <a:solidFill>
                  <a:srgbClr val="33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Ziele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7609347F-F805-BF73-F058-2B59705628C8}"/>
                  </a:ext>
                </a:extLst>
              </p:cNvPr>
              <p:cNvSpPr/>
              <p:nvPr/>
            </p:nvSpPr>
            <p:spPr>
              <a:xfrm>
                <a:off x="4968805" y="1870303"/>
                <a:ext cx="2123443" cy="46163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mpd="sng">
                <a:solidFill>
                  <a:srgbClr val="0928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Interventionen</a:t>
                </a: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D6A2CEFF-25C7-0418-7A74-4BA12F81FD18}"/>
                  </a:ext>
                </a:extLst>
              </p:cNvPr>
              <p:cNvSpPr/>
              <p:nvPr/>
            </p:nvSpPr>
            <p:spPr>
              <a:xfrm>
                <a:off x="7092248" y="1855873"/>
                <a:ext cx="2426571" cy="461639"/>
              </a:xfrm>
              <a:prstGeom prst="rect">
                <a:avLst/>
              </a:prstGeom>
              <a:solidFill>
                <a:srgbClr val="98CCFD">
                  <a:alpha val="17000"/>
                </a:srgbClr>
              </a:solidFill>
              <a:ln w="38100" cmpd="sng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Datenerhebung</a:t>
                </a:r>
              </a:p>
            </p:txBody>
          </p:sp>
        </p:grp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6DDBB53-6AEE-6C71-1199-D41F41424522}"/>
                </a:ext>
              </a:extLst>
            </p:cNvPr>
            <p:cNvSpPr txBox="1"/>
            <p:nvPr/>
          </p:nvSpPr>
          <p:spPr>
            <a:xfrm>
              <a:off x="6922395" y="1833646"/>
              <a:ext cx="279748" cy="731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25" b="1" dirty="0">
                  <a:latin typeface="Avenir Book"/>
                  <a:cs typeface="Avenir Book"/>
                </a:rPr>
                <a:t>∞</a:t>
              </a:r>
            </a:p>
          </p:txBody>
        </p:sp>
      </p:grpSp>
      <p:grpSp>
        <p:nvGrpSpPr>
          <p:cNvPr id="24" name="Gruppieren 30">
            <a:extLst>
              <a:ext uri="{FF2B5EF4-FFF2-40B4-BE49-F238E27FC236}">
                <a16:creationId xmlns:a16="http://schemas.microsoft.com/office/drawing/2014/main" id="{D7751FB7-B217-C4E5-26BF-E39CC9701BB5}"/>
              </a:ext>
            </a:extLst>
          </p:cNvPr>
          <p:cNvGrpSpPr/>
          <p:nvPr/>
        </p:nvGrpSpPr>
        <p:grpSpPr>
          <a:xfrm>
            <a:off x="3454476" y="2574787"/>
            <a:ext cx="3170594" cy="318040"/>
            <a:chOff x="1704110" y="2439119"/>
            <a:chExt cx="4991282" cy="565433"/>
          </a:xfrm>
        </p:grpSpPr>
        <p:sp>
          <p:nvSpPr>
            <p:cNvPr id="25" name="Pfeil: nach rechts gekrümmt 32">
              <a:extLst>
                <a:ext uri="{FF2B5EF4-FFF2-40B4-BE49-F238E27FC236}">
                  <a16:creationId xmlns:a16="http://schemas.microsoft.com/office/drawing/2014/main" id="{DCA4D9F8-EE2B-EF80-C061-851E3BD9FC1B}"/>
                </a:ext>
              </a:extLst>
            </p:cNvPr>
            <p:cNvSpPr/>
            <p:nvPr/>
          </p:nvSpPr>
          <p:spPr>
            <a:xfrm rot="16200000">
              <a:off x="5098770" y="1254706"/>
              <a:ext cx="375813" cy="281742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13">
                <a:solidFill>
                  <a:schemeClr val="tx1"/>
                </a:solidFill>
              </a:endParaRPr>
            </a:p>
          </p:txBody>
        </p:sp>
        <p:sp>
          <p:nvSpPr>
            <p:cNvPr id="26" name="Pfeil: nach rechts gekrümmt 33">
              <a:extLst>
                <a:ext uri="{FF2B5EF4-FFF2-40B4-BE49-F238E27FC236}">
                  <a16:creationId xmlns:a16="http://schemas.microsoft.com/office/drawing/2014/main" id="{8698AE7E-3A17-AD28-7014-621654F3D55A}"/>
                </a:ext>
              </a:extLst>
            </p:cNvPr>
            <p:cNvSpPr/>
            <p:nvPr/>
          </p:nvSpPr>
          <p:spPr>
            <a:xfrm rot="16200000">
              <a:off x="3917034" y="226195"/>
              <a:ext cx="565433" cy="499128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13">
                <a:solidFill>
                  <a:schemeClr val="tx1"/>
                </a:solidFill>
              </a:endParaRP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D8F4A42D-B48D-AF33-9334-6C9A3F0E2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93" y="751219"/>
            <a:ext cx="4933450" cy="1268602"/>
          </a:xfrm>
          <a:prstGeom prst="rect">
            <a:avLst/>
          </a:prstGeom>
        </p:spPr>
      </p:pic>
      <p:sp>
        <p:nvSpPr>
          <p:cNvPr id="28" name="Rectangle 37">
            <a:extLst>
              <a:ext uri="{FF2B5EF4-FFF2-40B4-BE49-F238E27FC236}">
                <a16:creationId xmlns:a16="http://schemas.microsoft.com/office/drawing/2014/main" id="{A2CFFE99-B1B1-854E-EF0B-3F374A7EE420}"/>
              </a:ext>
            </a:extLst>
          </p:cNvPr>
          <p:cNvSpPr txBox="1">
            <a:spLocks noChangeArrowheads="1"/>
          </p:cNvSpPr>
          <p:nvPr/>
        </p:nvSpPr>
        <p:spPr>
          <a:xfrm>
            <a:off x="1894977" y="5922995"/>
            <a:ext cx="6876064" cy="3254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Projektidee und Durchführung: Isabelle Gerber, Gymnasium Burgdorf</a:t>
            </a:r>
            <a:endParaRPr lang="de-DE" sz="11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3312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9D4881-33F7-5CEB-6AFD-3C61418C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0DEE5C-6C21-89F1-2995-7AE4A1E3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Stern mit 6 Zacken 18">
            <a:extLst>
              <a:ext uri="{FF2B5EF4-FFF2-40B4-BE49-F238E27FC236}">
                <a16:creationId xmlns:a16="http://schemas.microsoft.com/office/drawing/2014/main" id="{241AC40C-D257-A14E-FAB1-72BEC063A2A6}"/>
              </a:ext>
            </a:extLst>
          </p:cNvPr>
          <p:cNvSpPr/>
          <p:nvPr/>
        </p:nvSpPr>
        <p:spPr bwMode="auto">
          <a:xfrm>
            <a:off x="12576720" y="548680"/>
            <a:ext cx="993710" cy="1213058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500" tIns="34290" rIns="1350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sp>
        <p:nvSpPr>
          <p:cNvPr id="6" name="Fensterinhalt horizontal verschieben 23">
            <a:extLst>
              <a:ext uri="{FF2B5EF4-FFF2-40B4-BE49-F238E27FC236}">
                <a16:creationId xmlns:a16="http://schemas.microsoft.com/office/drawing/2014/main" id="{F9DB61D4-EE13-4EBB-1028-FC393F74492E}"/>
              </a:ext>
            </a:extLst>
          </p:cNvPr>
          <p:cNvSpPr/>
          <p:nvPr/>
        </p:nvSpPr>
        <p:spPr bwMode="auto">
          <a:xfrm>
            <a:off x="-2544960" y="445920"/>
            <a:ext cx="2143217" cy="1306710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LUUISE-Kurz für </a:t>
            </a:r>
            <a:r>
              <a:rPr lang="de-CH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Plena</a:t>
            </a:r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b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de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tabLst>
                <a:tab pos="469106" algn="l"/>
              </a:tabLst>
            </a:pPr>
            <a:r>
              <a:rPr lang="de-CH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VERS. SEKUNDARSTUFE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12481-879E-AD30-B67B-449FC6B23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326" y="5137456"/>
            <a:ext cx="6858001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8A759D-B87A-A0EA-0384-23272853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4" y="1750710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C15D2260-1D3D-139D-A340-DC57331AD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374" y="1064699"/>
            <a:ext cx="4678570" cy="70246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eaLnBrk="1" hangingPunct="1"/>
            <a:r>
              <a:rPr lang="de-CH" sz="2000" b="1" dirty="0" err="1">
                <a:solidFill>
                  <a:srgbClr val="000000"/>
                </a:solidFill>
                <a:ea typeface="+mn-ea"/>
                <a:cs typeface="Trebuchet MS"/>
              </a:rPr>
              <a:t>SuS</a:t>
            </a:r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 finden Zugang zum Lesestoff </a:t>
            </a:r>
            <a:endParaRPr lang="de-DE" sz="2000" b="1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80D72B-4E98-9804-0B99-9AAC3168C26D}"/>
              </a:ext>
            </a:extLst>
          </p:cNvPr>
          <p:cNvSpPr txBox="1"/>
          <p:nvPr/>
        </p:nvSpPr>
        <p:spPr>
          <a:xfrm>
            <a:off x="2299619" y="2946305"/>
            <a:ext cx="7235127" cy="3231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Knacknuss:  </a:t>
            </a:r>
            <a:r>
              <a:rPr lang="de-CH" sz="1500" dirty="0" err="1"/>
              <a:t>SuS</a:t>
            </a:r>
            <a:r>
              <a:rPr lang="de-CH" sz="1500" dirty="0"/>
              <a:t> beteiligen sich nicht (engagiert genug)  bei der Besprechung der Lektüre.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781F76E-2A76-5E58-9304-BB2ECF58A76D}"/>
              </a:ext>
            </a:extLst>
          </p:cNvPr>
          <p:cNvSpPr txBox="1"/>
          <p:nvPr/>
        </p:nvSpPr>
        <p:spPr>
          <a:xfrm>
            <a:off x="2284326" y="3957253"/>
            <a:ext cx="7250420" cy="553998"/>
          </a:xfrm>
          <a:prstGeom prst="rect">
            <a:avLst/>
          </a:prstGeom>
          <a:noFill/>
          <a:ln w="38100" cmpd="sng">
            <a:solidFill>
              <a:srgbClr val="33CC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Ziel: Mind. 60% der </a:t>
            </a:r>
            <a:r>
              <a:rPr lang="de-CH" sz="1500" dirty="0" err="1"/>
              <a:t>SuS</a:t>
            </a:r>
            <a:r>
              <a:rPr lang="de-CH" sz="1500" dirty="0"/>
              <a:t> schätzen die «Temperatur» ihres Zugangs zum Text als «(eher) warm» ein und können dazu mind. 2 Gründe angeben.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DA24D91-7EA3-8521-7E74-6D4C7B677E4E}"/>
              </a:ext>
            </a:extLst>
          </p:cNvPr>
          <p:cNvSpPr txBox="1"/>
          <p:nvPr/>
        </p:nvSpPr>
        <p:spPr>
          <a:xfrm>
            <a:off x="2299619" y="3319367"/>
            <a:ext cx="7235127" cy="553998"/>
          </a:xfrm>
          <a:prstGeom prst="rect">
            <a:avLst/>
          </a:prstGeom>
          <a:noFill/>
          <a:ln w="38100" cmpd="sng">
            <a:solidFill>
              <a:srgbClr val="FF9A97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Annahme: Text ist für </a:t>
            </a:r>
            <a:r>
              <a:rPr lang="de-CH" sz="1500" dirty="0" err="1"/>
              <a:t>SuS</a:t>
            </a:r>
            <a:r>
              <a:rPr lang="de-CH" sz="1500" dirty="0"/>
              <a:t> fern ihrer Lebens- und Gefühlswelt; «</a:t>
            </a:r>
            <a:r>
              <a:rPr lang="de-CH" sz="1500" dirty="0" err="1"/>
              <a:t>SuS</a:t>
            </a:r>
            <a:r>
              <a:rPr lang="de-CH" sz="1500" dirty="0"/>
              <a:t> werden nicht warm» mit dem Text.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036A84-1E4E-0BF3-3395-2A0FEF84C272}"/>
              </a:ext>
            </a:extLst>
          </p:cNvPr>
          <p:cNvSpPr txBox="1"/>
          <p:nvPr/>
        </p:nvSpPr>
        <p:spPr>
          <a:xfrm>
            <a:off x="2299619" y="4574249"/>
            <a:ext cx="2771829" cy="1246495"/>
          </a:xfrm>
          <a:prstGeom prst="rect">
            <a:avLst/>
          </a:prstGeom>
          <a:noFill/>
          <a:ln w="38100" cmpd="sng">
            <a:solidFill>
              <a:srgbClr val="0928FF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Intervention: </a:t>
            </a:r>
          </a:p>
          <a:p>
            <a:r>
              <a:rPr lang="de-CH" sz="1500" dirty="0"/>
              <a:t>Besprechung der </a:t>
            </a:r>
            <a:r>
              <a:rPr lang="de-CH" sz="1500" dirty="0" err="1"/>
              <a:t>SuS</a:t>
            </a:r>
            <a:r>
              <a:rPr lang="de-CH" sz="1500" dirty="0"/>
              <a:t>-Beiträge auf den Haftzetteln vor dem Poster</a:t>
            </a:r>
          </a:p>
          <a:p>
            <a:endParaRPr lang="de-CH" sz="15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D0F0002-1D5F-817A-45C0-282595A601A6}"/>
              </a:ext>
            </a:extLst>
          </p:cNvPr>
          <p:cNvSpPr txBox="1"/>
          <p:nvPr/>
        </p:nvSpPr>
        <p:spPr>
          <a:xfrm>
            <a:off x="5114122" y="4574250"/>
            <a:ext cx="4420624" cy="1246495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Datenerhebung: Einschätzung des eigenen Zugangs mit Temperaturmesser durch Wahl der Kartenfarbe und Platzierung auf dem Temperaturmesser, und Erklärungen auf Haftzetteln   </a:t>
            </a:r>
          </a:p>
          <a:p>
            <a:endParaRPr lang="de-CH" sz="15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12219A8-140A-73FA-6D39-B2201CFC2654}"/>
              </a:ext>
            </a:extLst>
          </p:cNvPr>
          <p:cNvGrpSpPr/>
          <p:nvPr/>
        </p:nvGrpSpPr>
        <p:grpSpPr>
          <a:xfrm>
            <a:off x="3246266" y="2455223"/>
            <a:ext cx="4194089" cy="429073"/>
            <a:chOff x="1704108" y="2474132"/>
            <a:chExt cx="4634379" cy="530420"/>
          </a:xfrm>
        </p:grpSpPr>
        <p:sp>
          <p:nvSpPr>
            <p:cNvPr id="16" name="Pfeil: nach rechts gekrümmt 15">
              <a:extLst>
                <a:ext uri="{FF2B5EF4-FFF2-40B4-BE49-F238E27FC236}">
                  <a16:creationId xmlns:a16="http://schemas.microsoft.com/office/drawing/2014/main" id="{6EFDF1BB-F117-536D-1165-382560E1F662}"/>
                </a:ext>
              </a:extLst>
            </p:cNvPr>
            <p:cNvSpPr/>
            <p:nvPr/>
          </p:nvSpPr>
          <p:spPr>
            <a:xfrm rot="16200000">
              <a:off x="4741869" y="1253328"/>
              <a:ext cx="375813" cy="281742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  <p:sp>
          <p:nvSpPr>
            <p:cNvPr id="17" name="Pfeil: nach rechts gekrümmt 16">
              <a:extLst>
                <a:ext uri="{FF2B5EF4-FFF2-40B4-BE49-F238E27FC236}">
                  <a16:creationId xmlns:a16="http://schemas.microsoft.com/office/drawing/2014/main" id="{D8D39111-D1C4-8DF0-107C-DB8D067C528A}"/>
                </a:ext>
              </a:extLst>
            </p:cNvPr>
            <p:cNvSpPr/>
            <p:nvPr/>
          </p:nvSpPr>
          <p:spPr>
            <a:xfrm rot="16200000">
              <a:off x="3763014" y="429078"/>
              <a:ext cx="516568" cy="4634379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46CF2CF-DC30-9576-9599-FEAEA8EABBF7}"/>
              </a:ext>
            </a:extLst>
          </p:cNvPr>
          <p:cNvGrpSpPr/>
          <p:nvPr/>
        </p:nvGrpSpPr>
        <p:grpSpPr>
          <a:xfrm>
            <a:off x="2241879" y="2046902"/>
            <a:ext cx="7292867" cy="417869"/>
            <a:chOff x="1030794" y="2170312"/>
            <a:chExt cx="6858128" cy="399829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077CCA6-9D9D-2FCA-893E-6E55AA4EC3D9}"/>
                </a:ext>
              </a:extLst>
            </p:cNvPr>
            <p:cNvSpPr/>
            <p:nvPr/>
          </p:nvSpPr>
          <p:spPr>
            <a:xfrm>
              <a:off x="1030794" y="2176236"/>
              <a:ext cx="1859476" cy="3939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Knacknuss + Annahme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2BD352E-02A4-FC95-D3DF-32A6D03DA4D6}"/>
                </a:ext>
              </a:extLst>
            </p:cNvPr>
            <p:cNvSpPr/>
            <p:nvPr/>
          </p:nvSpPr>
          <p:spPr>
            <a:xfrm>
              <a:off x="3121147" y="2176236"/>
              <a:ext cx="1017151" cy="3734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mpd="sng">
              <a:solidFill>
                <a:srgbClr val="33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Ziele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A810786-5840-BE52-2EC8-1CC2DBCEC58B}"/>
                </a:ext>
              </a:extLst>
            </p:cNvPr>
            <p:cNvSpPr/>
            <p:nvPr/>
          </p:nvSpPr>
          <p:spPr>
            <a:xfrm>
              <a:off x="4352534" y="2176236"/>
              <a:ext cx="1689728" cy="373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mpd="sng">
              <a:solidFill>
                <a:srgbClr val="0928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Interventionen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88815F0-A787-9147-80F9-E0054722DFA2}"/>
                </a:ext>
              </a:extLst>
            </p:cNvPr>
            <p:cNvSpPr/>
            <p:nvPr/>
          </p:nvSpPr>
          <p:spPr>
            <a:xfrm>
              <a:off x="6085393" y="2170312"/>
              <a:ext cx="1803529" cy="384586"/>
            </a:xfrm>
            <a:prstGeom prst="rect">
              <a:avLst/>
            </a:prstGeom>
            <a:solidFill>
              <a:srgbClr val="98CCFD">
                <a:alpha val="17000"/>
              </a:srgbClr>
            </a:solidFill>
            <a:ln w="38100" cmpd="sng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Datenerhebung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51EABDD2-2563-34DD-6514-F1537F6CF593}"/>
              </a:ext>
            </a:extLst>
          </p:cNvPr>
          <p:cNvSpPr txBox="1"/>
          <p:nvPr/>
        </p:nvSpPr>
        <p:spPr>
          <a:xfrm>
            <a:off x="7366937" y="2018868"/>
            <a:ext cx="262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700" b="1" dirty="0">
                <a:latin typeface="Avenir Book"/>
                <a:cs typeface="Avenir Book"/>
              </a:rPr>
              <a:t>∞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61DBFC7-1BF8-78D1-5117-1324423BC314}"/>
              </a:ext>
            </a:extLst>
          </p:cNvPr>
          <p:cNvSpPr txBox="1"/>
          <p:nvPr/>
        </p:nvSpPr>
        <p:spPr>
          <a:xfrm>
            <a:off x="4873898" y="5034219"/>
            <a:ext cx="262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700" b="1" dirty="0">
                <a:latin typeface="Avenir Book"/>
                <a:cs typeface="Avenir Book"/>
              </a:rPr>
              <a:t>∞</a:t>
            </a: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0940C545-1EB0-86D4-D980-496798D92F7B}"/>
              </a:ext>
            </a:extLst>
          </p:cNvPr>
          <p:cNvSpPr txBox="1">
            <a:spLocks noChangeArrowheads="1"/>
          </p:cNvSpPr>
          <p:nvPr/>
        </p:nvSpPr>
        <p:spPr>
          <a:xfrm>
            <a:off x="2241879" y="5955253"/>
            <a:ext cx="6876064" cy="3254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Projektidee und Durchführung: Susanne </a:t>
            </a:r>
            <a:r>
              <a:rPr lang="de-CH" sz="1100" dirty="0" err="1">
                <a:solidFill>
                  <a:srgbClr val="000000"/>
                </a:solidFill>
                <a:ea typeface="+mn-ea"/>
                <a:cs typeface="Trebuchet MS"/>
              </a:rPr>
              <a:t>Freidl</a:t>
            </a:r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, KV Zürich Business School</a:t>
            </a:r>
            <a:endParaRPr lang="de-DE" sz="11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pic>
        <p:nvPicPr>
          <p:cNvPr id="26" name="Grafik 6">
            <a:extLst>
              <a:ext uri="{FF2B5EF4-FFF2-40B4-BE49-F238E27FC236}">
                <a16:creationId xmlns:a16="http://schemas.microsoft.com/office/drawing/2014/main" id="{FB782D30-45D1-A2D5-4D27-15A75D143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015"/>
          <a:stretch/>
        </p:blipFill>
        <p:spPr>
          <a:xfrm>
            <a:off x="10106799" y="1163538"/>
            <a:ext cx="1703446" cy="171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4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5FF10-4FF0-C856-B82F-0D46FF01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979882"/>
            <a:ext cx="11012400" cy="492443"/>
          </a:xfrm>
        </p:spPr>
        <p:txBody>
          <a:bodyPr/>
          <a:lstStyle/>
          <a:p>
            <a:r>
              <a:rPr lang="de-CH" dirty="0"/>
              <a:t>Beispiele für «Knacknüsse»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65496A-90C5-79A9-7199-49E083CC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16" y="1698299"/>
            <a:ext cx="11016850" cy="4175125"/>
          </a:xfrm>
        </p:spPr>
        <p:txBody>
          <a:bodyPr/>
          <a:lstStyle/>
          <a:p>
            <a:pPr marL="266700" indent="-26670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kaum</a:t>
            </a:r>
            <a:r>
              <a:rPr lang="de-CH" sz="1600" dirty="0">
                <a:solidFill>
                  <a:prstClr val="black"/>
                </a:solidFill>
              </a:rPr>
              <a:t> </a:t>
            </a:r>
            <a:r>
              <a:rPr lang="de-CH" sz="1600" b="1" dirty="0">
                <a:solidFill>
                  <a:srgbClr val="1F497D"/>
                </a:solidFill>
              </a:rPr>
              <a:t>Vorbereitung</a:t>
            </a:r>
            <a:r>
              <a:rPr lang="de-CH" sz="1600" dirty="0">
                <a:solidFill>
                  <a:prstClr val="black"/>
                </a:solidFill>
              </a:rPr>
              <a:t> der SuS (z. B. Texte nicht/kaum gelesen)</a:t>
            </a:r>
          </a:p>
          <a:p>
            <a:pPr marL="285750" indent="-285750" defTabSz="271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ungünstige Zeiteinteilung</a:t>
            </a:r>
            <a:r>
              <a:rPr lang="de-CH" sz="1600" dirty="0">
                <a:solidFill>
                  <a:prstClr val="black"/>
                </a:solidFill>
              </a:rPr>
              <a:t> d. Lernenden bei Vorbereitung auf Unterricht</a:t>
            </a:r>
          </a:p>
          <a:p>
            <a:pPr marL="285750" indent="-285750" defTabSz="271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Unruhe/hoher</a:t>
            </a:r>
            <a:r>
              <a:rPr lang="de-CH" sz="1600" dirty="0">
                <a:solidFill>
                  <a:prstClr val="black"/>
                </a:solidFill>
              </a:rPr>
              <a:t> Lärmpegel während Einzel-/Gruppenarbeiten</a:t>
            </a:r>
          </a:p>
          <a:p>
            <a:pPr marL="285750" indent="-285750" defTabSz="271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prstClr val="black"/>
                </a:solidFill>
              </a:rPr>
              <a:t>SuS bearbeiten </a:t>
            </a:r>
            <a:r>
              <a:rPr lang="de-CH" sz="1600" b="1" dirty="0">
                <a:solidFill>
                  <a:srgbClr val="1F497D"/>
                </a:solidFill>
              </a:rPr>
              <a:t>Aufgaben</a:t>
            </a:r>
            <a:r>
              <a:rPr lang="de-CH" sz="1600" dirty="0">
                <a:solidFill>
                  <a:prstClr val="black"/>
                </a:solidFill>
              </a:rPr>
              <a:t> </a:t>
            </a:r>
            <a:r>
              <a:rPr lang="de-CH" sz="1600" b="1" dirty="0">
                <a:solidFill>
                  <a:srgbClr val="1F497D"/>
                </a:solidFill>
              </a:rPr>
              <a:t>nicht/falsch/nachlässig</a:t>
            </a:r>
            <a:r>
              <a:rPr lang="de-CH" sz="1600" dirty="0">
                <a:solidFill>
                  <a:prstClr val="black"/>
                </a:solidFill>
              </a:rPr>
              <a:t> – «Minimalisten»</a:t>
            </a:r>
          </a:p>
          <a:p>
            <a:pPr marL="285750" indent="-285750" defTabSz="271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passive Klasse</a:t>
            </a:r>
            <a:r>
              <a:rPr lang="de-CH" sz="1600" dirty="0">
                <a:solidFill>
                  <a:prstClr val="black"/>
                </a:solidFill>
              </a:rPr>
              <a:t>/wenig Aktive: Unterricht mit 1–3 «Stars», Rest ist absent</a:t>
            </a: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wenig</a:t>
            </a:r>
            <a:r>
              <a:rPr lang="de-CH" sz="1600" dirty="0">
                <a:solidFill>
                  <a:prstClr val="black"/>
                </a:solidFill>
              </a:rPr>
              <a:t> </a:t>
            </a:r>
            <a:r>
              <a:rPr lang="de-CH" sz="1600" b="1" dirty="0">
                <a:solidFill>
                  <a:srgbClr val="1F497D"/>
                </a:solidFill>
              </a:rPr>
              <a:t>Einblick</a:t>
            </a:r>
            <a:r>
              <a:rPr lang="de-CH" sz="1600" dirty="0">
                <a:solidFill>
                  <a:prstClr val="black"/>
                </a:solidFill>
              </a:rPr>
              <a:t> der Lehrperson, wo SuS während der Lektion stehen</a:t>
            </a: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kaum Bereitschaft </a:t>
            </a:r>
            <a:r>
              <a:rPr lang="de-CH" sz="1600" dirty="0">
                <a:solidFill>
                  <a:prstClr val="black"/>
                </a:solidFill>
              </a:rPr>
              <a:t>v. SuS, </a:t>
            </a:r>
            <a:r>
              <a:rPr lang="de-CH" sz="1600" b="1" dirty="0">
                <a:solidFill>
                  <a:srgbClr val="1F497D"/>
                </a:solidFill>
              </a:rPr>
              <a:t>effektiv/selbständig</a:t>
            </a:r>
            <a:r>
              <a:rPr lang="de-CH" sz="1600" dirty="0">
                <a:solidFill>
                  <a:prstClr val="black"/>
                </a:solidFill>
              </a:rPr>
              <a:t>  zu üben/in Gruppen zu arbeiten</a:t>
            </a: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Unsicherheit</a:t>
            </a:r>
            <a:r>
              <a:rPr lang="de-CH" sz="1600" dirty="0">
                <a:solidFill>
                  <a:prstClr val="black"/>
                </a:solidFill>
              </a:rPr>
              <a:t>,  was SuS </a:t>
            </a:r>
            <a:r>
              <a:rPr lang="de-CH" sz="1600" b="1" dirty="0">
                <a:solidFill>
                  <a:srgbClr val="1F497D"/>
                </a:solidFill>
              </a:rPr>
              <a:t>nachhaltig gelernt </a:t>
            </a:r>
            <a:r>
              <a:rPr lang="de-CH" sz="1600" dirty="0">
                <a:solidFill>
                  <a:prstClr val="black"/>
                </a:solidFill>
              </a:rPr>
              <a:t>haben</a:t>
            </a:r>
          </a:p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Zweifel</a:t>
            </a:r>
            <a:r>
              <a:rPr lang="de-CH" sz="1600" dirty="0">
                <a:solidFill>
                  <a:prstClr val="black"/>
                </a:solidFill>
              </a:rPr>
              <a:t> zum </a:t>
            </a:r>
            <a:r>
              <a:rPr lang="de-CH" sz="1600" b="1" dirty="0">
                <a:solidFill>
                  <a:srgbClr val="1F497D"/>
                </a:solidFill>
              </a:rPr>
              <a:t>Transferieren-Können auf neue Aufgaben</a:t>
            </a:r>
          </a:p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Erwartete </a:t>
            </a:r>
            <a:r>
              <a:rPr lang="de-CH" sz="1600" b="1" dirty="0">
                <a:solidFill>
                  <a:srgbClr val="1F497D"/>
                </a:solidFill>
              </a:rPr>
              <a:t>Wissensbasis wird kaum aktiviert</a:t>
            </a:r>
            <a:r>
              <a:rPr lang="de-CH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; gerade auch quer über Fächer</a:t>
            </a:r>
          </a:p>
          <a:p>
            <a:endParaRPr lang="de-CH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06656B-CE87-F198-73C1-A4CB2921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391F8D-DD63-60B3-72FD-CE65DA95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B239136-2830-75A5-316B-4640C40A0785}"/>
              </a:ext>
            </a:extLst>
          </p:cNvPr>
          <p:cNvGrpSpPr/>
          <p:nvPr/>
        </p:nvGrpSpPr>
        <p:grpSpPr>
          <a:xfrm>
            <a:off x="8808632" y="1839859"/>
            <a:ext cx="2397234" cy="1760628"/>
            <a:chOff x="6876256" y="404664"/>
            <a:chExt cx="1749162" cy="125657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B0F8D65-2149-AC86-3DF7-D5C7B55B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980728"/>
              <a:ext cx="680508" cy="680508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8E433E2-5F33-CCD9-8D3F-1618AB748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404664"/>
              <a:ext cx="673523" cy="673523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D3F2880-DC00-6EBC-C1E5-05C64CD27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502" y="623229"/>
              <a:ext cx="687916" cy="687916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D9F15BE2-46F1-58D4-BE1C-76C1A0B67FEF}"/>
              </a:ext>
            </a:extLst>
          </p:cNvPr>
          <p:cNvSpPr txBox="1"/>
          <p:nvPr/>
        </p:nvSpPr>
        <p:spPr>
          <a:xfrm>
            <a:off x="7534376" y="6626954"/>
            <a:ext cx="22682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dirty="0"/>
              <a:t>SuS = Schülerinnen und Schüler</a:t>
            </a:r>
          </a:p>
        </p:txBody>
      </p:sp>
      <p:sp>
        <p:nvSpPr>
          <p:cNvPr id="11" name="Abgerundetes Rechteck 25">
            <a:extLst>
              <a:ext uri="{FF2B5EF4-FFF2-40B4-BE49-F238E27FC236}">
                <a16:creationId xmlns:a16="http://schemas.microsoft.com/office/drawing/2014/main" id="{407AC10F-BFD1-8D30-C3DC-0D35D6A263ED}"/>
              </a:ext>
            </a:extLst>
          </p:cNvPr>
          <p:cNvSpPr/>
          <p:nvPr/>
        </p:nvSpPr>
        <p:spPr>
          <a:xfrm>
            <a:off x="1332029" y="5661753"/>
            <a:ext cx="2761874" cy="7693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</a:pP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Startbedingungen</a:t>
            </a:r>
            <a:r>
              <a:rPr lang="de-DE" sz="1400" b="1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br>
              <a:rPr lang="de-DE" sz="1400" b="1" dirty="0">
                <a:solidFill>
                  <a:srgbClr val="000000"/>
                </a:solidFill>
                <a:ea typeface="ＭＳ 明朝"/>
                <a:cs typeface="Times New Roman"/>
              </a:rPr>
            </a:br>
            <a:r>
              <a:rPr lang="de-DE" sz="1300" b="1" dirty="0">
                <a:solidFill>
                  <a:srgbClr val="000000"/>
                </a:solidFill>
                <a:ea typeface="ＭＳ 明朝"/>
                <a:cs typeface="Times New Roman"/>
              </a:rPr>
              <a:t>bei Einzelnen/Klasse </a:t>
            </a:r>
            <a:r>
              <a:rPr lang="de-DE" sz="1300" b="1" dirty="0">
                <a:solidFill>
                  <a:prstClr val="black"/>
                </a:solidFill>
                <a:ea typeface="ＭＳ 明朝"/>
                <a:cs typeface="Times New Roman"/>
              </a:rPr>
              <a:t>nachteilig</a:t>
            </a:r>
          </a:p>
        </p:txBody>
      </p:sp>
      <p:sp>
        <p:nvSpPr>
          <p:cNvPr id="12" name="Abgerundetes Rechteck 26">
            <a:extLst>
              <a:ext uri="{FF2B5EF4-FFF2-40B4-BE49-F238E27FC236}">
                <a16:creationId xmlns:a16="http://schemas.microsoft.com/office/drawing/2014/main" id="{151367E3-151A-BED9-3DB3-D317953E55BA}"/>
              </a:ext>
            </a:extLst>
          </p:cNvPr>
          <p:cNvSpPr/>
          <p:nvPr/>
        </p:nvSpPr>
        <p:spPr>
          <a:xfrm>
            <a:off x="4342812" y="5664611"/>
            <a:ext cx="3140375" cy="7665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54000" tIns="45720" rIns="5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</a:pP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Lernhandeln/aktive Lernzeit</a:t>
            </a:r>
            <a:b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</a:b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r>
              <a:rPr lang="de-DE" sz="1300" b="1" dirty="0">
                <a:solidFill>
                  <a:srgbClr val="000000"/>
                </a:solidFill>
                <a:ea typeface="ＭＳ 明朝"/>
                <a:cs typeface="Times New Roman"/>
              </a:rPr>
              <a:t>wenig oder sehr ungleich verteilt</a:t>
            </a:r>
            <a:endParaRPr lang="de-CH" sz="1100" dirty="0">
              <a:solidFill>
                <a:srgbClr val="262626"/>
              </a:solidFill>
              <a:ea typeface="ＭＳ 明朝"/>
              <a:cs typeface="Times New Roman"/>
            </a:endParaRPr>
          </a:p>
        </p:txBody>
      </p:sp>
      <p:sp>
        <p:nvSpPr>
          <p:cNvPr id="13" name="Abgerundetes Rechteck 27">
            <a:extLst>
              <a:ext uri="{FF2B5EF4-FFF2-40B4-BE49-F238E27FC236}">
                <a16:creationId xmlns:a16="http://schemas.microsoft.com/office/drawing/2014/main" id="{5CE6B99C-4AB2-49F0-14E5-F725F86556B7}"/>
              </a:ext>
            </a:extLst>
          </p:cNvPr>
          <p:cNvSpPr/>
          <p:nvPr/>
        </p:nvSpPr>
        <p:spPr>
          <a:xfrm>
            <a:off x="7747646" y="5658109"/>
            <a:ext cx="3416812" cy="769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" tIns="45720" rIns="3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</a:pP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Lernresultate</a:t>
            </a:r>
            <a:b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</a:b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r>
              <a:rPr lang="de-DE" sz="1300" b="1" dirty="0">
                <a:solidFill>
                  <a:srgbClr val="000000"/>
                </a:solidFill>
                <a:ea typeface="ＭＳ 明朝"/>
                <a:cs typeface="Times New Roman"/>
              </a:rPr>
              <a:t>fehlerhaft/unvollständig/oberflächlich</a:t>
            </a:r>
            <a:endParaRPr lang="de-DE" sz="1300" dirty="0">
              <a:solidFill>
                <a:srgbClr val="262626"/>
              </a:solidFill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32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D006EE-9886-22D2-0CB2-2707C10B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6C7527-35C8-3EF8-9488-7108555B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7E31DA9-C5CD-32E3-6F3F-B87AF19741EA}"/>
              </a:ext>
            </a:extLst>
          </p:cNvPr>
          <p:cNvSpPr/>
          <p:nvPr/>
        </p:nvSpPr>
        <p:spPr>
          <a:xfrm>
            <a:off x="425498" y="980728"/>
            <a:ext cx="11035098" cy="89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600" b="1" dirty="0">
                <a:solidFill>
                  <a:srgbClr val="000000"/>
                </a:solidFill>
                <a:cs typeface="Trebuchet MS"/>
              </a:rPr>
              <a:t>Luuise -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L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ehrende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u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nterrichten und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u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ntersuchen </a:t>
            </a:r>
            <a:br>
              <a:rPr lang="de-DE" sz="2600" dirty="0">
                <a:solidFill>
                  <a:srgbClr val="000000"/>
                </a:solidFill>
                <a:cs typeface="Trebuchet MS"/>
              </a:rPr>
            </a:b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i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ntegriert,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s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ichtbar und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e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ffektiv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D380D5E-3EF9-FC2A-B230-CDD3AB156B6D}"/>
              </a:ext>
            </a:extLst>
          </p:cNvPr>
          <p:cNvSpPr/>
          <p:nvPr/>
        </p:nvSpPr>
        <p:spPr>
          <a:xfrm>
            <a:off x="551384" y="2211852"/>
            <a:ext cx="761592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i="1" dirty="0">
                <a:solidFill>
                  <a:srgbClr val="000000"/>
                </a:solidFill>
              </a:rPr>
              <a:t>Luuise ist ein 5-schrittiges integriertes Unterrichts- und Untersuchungsverfahren.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de-DE" sz="2200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i="1" dirty="0">
                <a:solidFill>
                  <a:srgbClr val="000000"/>
                </a:solidFill>
              </a:rPr>
              <a:t>Lehrpersonen machen ihren Unterricht und die erzielten Resultate sichtbar und entwickeln ihn datenbasiert weiter.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i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i="1" dirty="0">
                <a:solidFill>
                  <a:srgbClr val="000000"/>
                </a:solidFill>
              </a:rPr>
              <a:t>Sie kombinieren Untersuchungsmethoden so mit dem Unterrichten, dass möglichst kein zusätzlicher Aufwand entsteht. </a:t>
            </a:r>
            <a:br>
              <a:rPr lang="de-DE" sz="2200" i="1" dirty="0">
                <a:solidFill>
                  <a:srgbClr val="000000"/>
                </a:solidFill>
              </a:rPr>
            </a:br>
            <a:br>
              <a:rPr lang="de-DE" sz="2300" i="1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  <a:cs typeface="Trebuchet MS"/>
              </a:rPr>
              <a:t>www.fhnw.ch/ph/iwb/luuise</a:t>
            </a:r>
          </a:p>
        </p:txBody>
      </p:sp>
      <p:pic>
        <p:nvPicPr>
          <p:cNvPr id="8" name="Picture 2" descr="http://www.waxmann.com/fileadmin/media/cover/2577gross.jpg">
            <a:extLst>
              <a:ext uri="{FF2B5EF4-FFF2-40B4-BE49-F238E27FC236}">
                <a16:creationId xmlns:a16="http://schemas.microsoft.com/office/drawing/2014/main" id="{5DA5D593-5934-2C19-45C9-3A5FC017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08" y="2074302"/>
            <a:ext cx="2910388" cy="41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85730"/>
      </p:ext>
    </p:extLst>
  </p:cSld>
  <p:clrMapOvr>
    <a:masterClrMapping/>
  </p:clrMapOvr>
</p:sld>
</file>

<file path=ppt/theme/theme1.xml><?xml version="1.0" encoding="utf-8"?>
<a:theme xmlns:a="http://schemas.openxmlformats.org/drawingml/2006/main" name="FHNW">
  <a:themeElements>
    <a:clrScheme name="Office-Stand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HNW-16x9-DE.potx" id="{74F496C1-7873-49D4-9EAF-BF372E9E795E}" vid="{7B4BC7CE-2DCF-4FDC-91FB-8CED6A8CD5B3}"/>
    </a:ext>
  </a:extLst>
</a:theme>
</file>

<file path=ppt/theme/theme2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2ED5A2B-AA98-4E20-9ECF-6054E5AD6D36}">
  <we:reference id="ea375709-5511-4a7d-9ad9-0150d03e7fbe" version="3.4.0.0" store="EXCatalog" storeType="EXCatalog"/>
  <we:alternateReferences>
    <we:reference id="WA104380602" version="3.4.0.0" store="de-CH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36E6A137EBA04CAA14C83E6B567E6E" ma:contentTypeVersion="3" ma:contentTypeDescription="Ein neues Dokument erstellen." ma:contentTypeScope="" ma:versionID="77572e30cf6f93647859db2500c22fd9">
  <xsd:schema xmlns:xsd="http://www.w3.org/2001/XMLSchema" xmlns:xs="http://www.w3.org/2001/XMLSchema" xmlns:p="http://schemas.microsoft.com/office/2006/metadata/properties" xmlns:ns2="5019f46e-7630-4c10-8bcc-ae747be1e2f1" targetNamespace="http://schemas.microsoft.com/office/2006/metadata/properties" ma:root="true" ma:fieldsID="b8f38f7d814aad48f72f5832efacc58b" ns2:_="">
    <xsd:import namespace="5019f46e-7630-4c10-8bcc-ae747be1e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9f46e-7630-4c10-8bcc-ae747be1e2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9077d15-72ed-4fec-bcfe-3472729e9195"/>
    <ds:schemaRef ds:uri="http://schemas.microsoft.com/office/2006/documentManagement/types"/>
    <ds:schemaRef ds:uri="http://purl.org/dc/terms/"/>
    <ds:schemaRef ds:uri="http://schemas.microsoft.com/office/infopath/2007/PartnerControls"/>
    <ds:schemaRef ds:uri="bc24777f-78b6-4f3c-a73a-d5fa08e4d5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94148D-EBC0-4596-9A80-6A8657BDA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9f46e-7630-4c10-8bcc-ae747be1e2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FHNW-16x9-DE</Template>
  <TotalTime>0</TotalTime>
  <Words>1237</Words>
  <Application>Microsoft Office PowerPoint</Application>
  <PresentationFormat>Breitbild</PresentationFormat>
  <Paragraphs>230</Paragraphs>
  <Slides>21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Avenir Book</vt:lpstr>
      <vt:lpstr>Calibri</vt:lpstr>
      <vt:lpstr>Times New Roman</vt:lpstr>
      <vt:lpstr>Trebuchet MS</vt:lpstr>
      <vt:lpstr>Tw Cen MT</vt:lpstr>
      <vt:lpstr>FHNW</vt:lpstr>
      <vt:lpstr>Document</vt:lpstr>
      <vt:lpstr>Zur Nutzung dieses Foliensatzes </vt:lpstr>
      <vt:lpstr>Luuise knackt Nüsse im Unterricht  und macht Fortschritte sichtbar</vt:lpstr>
      <vt:lpstr>Evidenzbasierte Unterrichtsentwicklung mit Luuise</vt:lpstr>
      <vt:lpstr>Grundsätze von Luuise</vt:lpstr>
      <vt:lpstr>SuS packen Aufgaben ohne Verzögerung an</vt:lpstr>
      <vt:lpstr>«Moustache» - on parle français!</vt:lpstr>
      <vt:lpstr>SuS finden Zugang zum Lesestoff </vt:lpstr>
      <vt:lpstr>Beispiele für «Knacknüsse»</vt:lpstr>
      <vt:lpstr>PowerPoint-Präsentation</vt:lpstr>
      <vt:lpstr>Luuise-Weiterbildung im Schuljahr</vt:lpstr>
      <vt:lpstr>Mögliche Verankerung von LUUISE im schulinternen QM</vt:lpstr>
      <vt:lpstr>Lehrpersonen-Nachbefragung zu Luuise  (3–12 Monate nach Abschluss des Projektes) </vt:lpstr>
      <vt:lpstr>Luuise-Befragung 2017</vt:lpstr>
      <vt:lpstr>PowerPoint-Präsentation</vt:lpstr>
      <vt:lpstr>PowerPoint-Präsentation</vt:lpstr>
      <vt:lpstr>PowerPoint-Präsentation</vt:lpstr>
      <vt:lpstr>PowerPoint-Präsentation</vt:lpstr>
      <vt:lpstr>Weitere Informationen zu Luuise auf www.lernensichtbarmachen.ch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 Nutzung dieses Foliensatzes </dc:title>
  <dc:creator>Viviane Pinti</dc:creator>
  <dc:description/>
  <cp:lastModifiedBy>Viviane Pinti</cp:lastModifiedBy>
  <cp:revision>5</cp:revision>
  <dcterms:created xsi:type="dcterms:W3CDTF">2023-10-27T14:35:26Z</dcterms:created>
  <dcterms:modified xsi:type="dcterms:W3CDTF">2023-11-03T11:55:27Z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0x010100F336E6A137EBA04CAA14C83E6B567E6E</vt:lpwstr>
  </property>
  <property fmtid="{D5CDD505-2E9C-101B-9397-08002B2CF9AE}" pid="3" name="MediaServiceImageTags">
    <vt:lpwstr/>
  </property>
</Properties>
</file>