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99" r:id="rId5"/>
    <p:sldId id="298" r:id="rId6"/>
    <p:sldId id="292" r:id="rId7"/>
    <p:sldId id="300" r:id="rId8"/>
    <p:sldId id="301" r:id="rId9"/>
    <p:sldId id="303" r:id="rId10"/>
    <p:sldId id="302" r:id="rId11"/>
    <p:sldId id="304" r:id="rId12"/>
    <p:sldId id="305" r:id="rId13"/>
    <p:sldId id="307" r:id="rId14"/>
    <p:sldId id="308" r:id="rId15"/>
    <p:sldId id="310" r:id="rId16"/>
    <p:sldId id="311" r:id="rId17"/>
    <p:sldId id="312" r:id="rId18"/>
    <p:sldId id="309" r:id="rId19"/>
    <p:sldId id="313" r:id="rId20"/>
    <p:sldId id="314" r:id="rId21"/>
    <p:sldId id="316" r:id="rId22"/>
    <p:sldId id="317" r:id="rId23"/>
    <p:sldId id="318" r:id="rId24"/>
    <p:sldId id="319" r:id="rId25"/>
    <p:sldId id="320" r:id="rId26"/>
    <p:sldId id="32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0E"/>
    <a:srgbClr val="FFFFFF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howGuides="1">
      <p:cViewPr varScale="1">
        <p:scale>
          <a:sx n="80" d="100"/>
          <a:sy n="80" d="100"/>
        </p:scale>
        <p:origin x="67" y="31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5259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68873-9F5A-0B46-90CB-A52811FD5922}" type="doc">
      <dgm:prSet loTypeId="urn:microsoft.com/office/officeart/2005/8/layout/pyramid1" loCatId="" qsTypeId="urn:microsoft.com/office/officeart/2005/8/quickstyle/3D5" qsCatId="3D" csTypeId="urn:microsoft.com/office/officeart/2005/8/colors/accent1_3" csCatId="accent1" phldr="1"/>
      <dgm:spPr/>
    </dgm:pt>
    <dgm:pt modelId="{E043A20A-0359-DC49-87D0-359CCC9FB626}">
      <dgm:prSet phldrT="[Text]" custT="1"/>
      <dgm:spPr/>
      <dgm:t>
        <a:bodyPr/>
        <a:lstStyle/>
        <a:p>
          <a:pPr>
            <a:spcBef>
              <a:spcPts val="1800"/>
            </a:spcBef>
          </a:pPr>
          <a:r>
            <a:rPr lang="de-DE" sz="2000" dirty="0"/>
            <a:t>Lernresultate</a:t>
          </a:r>
        </a:p>
      </dgm:t>
    </dgm:pt>
    <dgm:pt modelId="{82871605-7C9F-6244-A3AA-2998762E5667}" type="parTrans" cxnId="{4DA310BD-D2E5-6B4B-8251-5A2700BF9CB8}">
      <dgm:prSet/>
      <dgm:spPr/>
      <dgm:t>
        <a:bodyPr/>
        <a:lstStyle/>
        <a:p>
          <a:endParaRPr lang="de-DE" sz="1800"/>
        </a:p>
      </dgm:t>
    </dgm:pt>
    <dgm:pt modelId="{805F0295-6A06-0C45-B731-EF283D20585E}" type="sibTrans" cxnId="{4DA310BD-D2E5-6B4B-8251-5A2700BF9CB8}">
      <dgm:prSet/>
      <dgm:spPr/>
      <dgm:t>
        <a:bodyPr/>
        <a:lstStyle/>
        <a:p>
          <a:endParaRPr lang="de-DE" sz="1800"/>
        </a:p>
      </dgm:t>
    </dgm:pt>
    <dgm:pt modelId="{37568EA2-6C1D-2445-A026-3D3D09EEC6F9}">
      <dgm:prSet phldrT="[Text]" custT="1"/>
      <dgm:spPr/>
      <dgm:t>
        <a:bodyPr/>
        <a:lstStyle/>
        <a:p>
          <a:r>
            <a:rPr lang="de-DE" sz="2000" dirty="0"/>
            <a:t>Startbedingungen</a:t>
          </a:r>
        </a:p>
      </dgm:t>
    </dgm:pt>
    <dgm:pt modelId="{D212CB8F-4372-F84B-BA0E-27C6C79A6717}" type="parTrans" cxnId="{8C3444FB-1444-3649-A34D-40986F40513F}">
      <dgm:prSet/>
      <dgm:spPr/>
      <dgm:t>
        <a:bodyPr/>
        <a:lstStyle/>
        <a:p>
          <a:endParaRPr lang="de-DE" sz="1800"/>
        </a:p>
      </dgm:t>
    </dgm:pt>
    <dgm:pt modelId="{638FF632-7312-9942-A713-481DF4F18153}" type="sibTrans" cxnId="{8C3444FB-1444-3649-A34D-40986F40513F}">
      <dgm:prSet/>
      <dgm:spPr/>
      <dgm:t>
        <a:bodyPr/>
        <a:lstStyle/>
        <a:p>
          <a:endParaRPr lang="de-DE" sz="1800"/>
        </a:p>
      </dgm:t>
    </dgm:pt>
    <dgm:pt modelId="{2AC2B6B4-8B73-7E49-93D2-BEC648899894}">
      <dgm:prSet custT="1"/>
      <dgm:spPr/>
      <dgm:t>
        <a:bodyPr lIns="21600" anchor="ctr"/>
        <a:lstStyle/>
        <a:p>
          <a:endParaRPr lang="de-DE" sz="2000" dirty="0"/>
        </a:p>
        <a:p>
          <a:r>
            <a:rPr lang="de-DE" sz="2000" b="0" dirty="0"/>
            <a:t>Lehrplan</a:t>
          </a:r>
          <a:br>
            <a:rPr lang="de-DE" sz="2000" b="1" dirty="0"/>
          </a:br>
          <a:r>
            <a:rPr lang="de-DE" sz="2000" b="0" dirty="0"/>
            <a:t>Leitbild</a:t>
          </a:r>
        </a:p>
      </dgm:t>
    </dgm:pt>
    <dgm:pt modelId="{C2083672-15F1-3344-912A-226CC7AA27D7}" type="sibTrans" cxnId="{8CCCBE28-C6BF-084F-8472-794336C31605}">
      <dgm:prSet/>
      <dgm:spPr/>
      <dgm:t>
        <a:bodyPr/>
        <a:lstStyle/>
        <a:p>
          <a:endParaRPr lang="de-DE" sz="1800"/>
        </a:p>
      </dgm:t>
    </dgm:pt>
    <dgm:pt modelId="{ECDCC0D0-2856-414A-9944-5802C2F66F68}" type="parTrans" cxnId="{8CCCBE28-C6BF-084F-8472-794336C31605}">
      <dgm:prSet/>
      <dgm:spPr/>
      <dgm:t>
        <a:bodyPr/>
        <a:lstStyle/>
        <a:p>
          <a:endParaRPr lang="de-DE" sz="1800"/>
        </a:p>
      </dgm:t>
    </dgm:pt>
    <dgm:pt modelId="{C3DF6235-56B4-1247-914A-58F10DFCBC71}">
      <dgm:prSet phldrT="[Text]" custT="1"/>
      <dgm:spPr/>
      <dgm:t>
        <a:bodyPr/>
        <a:lstStyle/>
        <a:p>
          <a:r>
            <a:rPr lang="de-DE" sz="2000" dirty="0"/>
            <a:t>Lernhandeln</a:t>
          </a:r>
        </a:p>
      </dgm:t>
    </dgm:pt>
    <dgm:pt modelId="{D26B866E-F955-6C40-8EA5-9AD0C5E93677}" type="sibTrans" cxnId="{A896B85C-4C2C-5B46-826F-403A595F9EE2}">
      <dgm:prSet/>
      <dgm:spPr/>
      <dgm:t>
        <a:bodyPr/>
        <a:lstStyle/>
        <a:p>
          <a:endParaRPr lang="de-DE" sz="1800"/>
        </a:p>
      </dgm:t>
    </dgm:pt>
    <dgm:pt modelId="{BD23952C-4D0F-5345-B5F0-CD824817591C}" type="parTrans" cxnId="{A896B85C-4C2C-5B46-826F-403A595F9EE2}">
      <dgm:prSet/>
      <dgm:spPr/>
      <dgm:t>
        <a:bodyPr/>
        <a:lstStyle/>
        <a:p>
          <a:endParaRPr lang="de-DE" sz="1800"/>
        </a:p>
      </dgm:t>
    </dgm:pt>
    <dgm:pt modelId="{D7B20EED-4F88-374A-BADF-2EA532BE2D2E}" type="pres">
      <dgm:prSet presAssocID="{B8668873-9F5A-0B46-90CB-A52811FD5922}" presName="Name0" presStyleCnt="0">
        <dgm:presLayoutVars>
          <dgm:dir/>
          <dgm:animLvl val="lvl"/>
          <dgm:resizeHandles val="exact"/>
        </dgm:presLayoutVars>
      </dgm:prSet>
      <dgm:spPr/>
    </dgm:pt>
    <dgm:pt modelId="{DF20738B-8402-1D40-8364-E35F9026B555}" type="pres">
      <dgm:prSet presAssocID="{2AC2B6B4-8B73-7E49-93D2-BEC648899894}" presName="Name8" presStyleCnt="0"/>
      <dgm:spPr/>
    </dgm:pt>
    <dgm:pt modelId="{8C5A6271-2339-B74A-B186-20D17D2031C7}" type="pres">
      <dgm:prSet presAssocID="{2AC2B6B4-8B73-7E49-93D2-BEC648899894}" presName="level" presStyleLbl="node1" presStyleIdx="0" presStyleCnt="4" custLinFactNeighborX="1754" custLinFactNeighborY="-13505">
        <dgm:presLayoutVars>
          <dgm:chMax val="1"/>
          <dgm:bulletEnabled val="1"/>
        </dgm:presLayoutVars>
      </dgm:prSet>
      <dgm:spPr/>
    </dgm:pt>
    <dgm:pt modelId="{74DAEBB9-7D2C-0246-93D2-FDEDBDD509D8}" type="pres">
      <dgm:prSet presAssocID="{2AC2B6B4-8B73-7E49-93D2-BEC6488998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BDBA38-B0F5-464A-8966-26267193163F}" type="pres">
      <dgm:prSet presAssocID="{E043A20A-0359-DC49-87D0-359CCC9FB626}" presName="Name8" presStyleCnt="0"/>
      <dgm:spPr/>
    </dgm:pt>
    <dgm:pt modelId="{B1AFAE91-CB0C-314D-BD94-320683AF14E7}" type="pres">
      <dgm:prSet presAssocID="{E043A20A-0359-DC49-87D0-359CCC9FB626}" presName="level" presStyleLbl="node1" presStyleIdx="1" presStyleCnt="4" custLinFactNeighborX="581" custLinFactNeighborY="10166">
        <dgm:presLayoutVars>
          <dgm:chMax val="1"/>
          <dgm:bulletEnabled val="1"/>
        </dgm:presLayoutVars>
      </dgm:prSet>
      <dgm:spPr/>
    </dgm:pt>
    <dgm:pt modelId="{DC01647C-36A9-B24F-B6C5-F6C5722E0C71}" type="pres">
      <dgm:prSet presAssocID="{E043A20A-0359-DC49-87D0-359CCC9FB6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67D275-C2C8-A44E-98A9-F08B818F435F}" type="pres">
      <dgm:prSet presAssocID="{C3DF6235-56B4-1247-914A-58F10DFCBC71}" presName="Name8" presStyleCnt="0"/>
      <dgm:spPr/>
    </dgm:pt>
    <dgm:pt modelId="{A4FB73E2-1A73-B244-ABFE-15F949D662CE}" type="pres">
      <dgm:prSet presAssocID="{C3DF6235-56B4-1247-914A-58F10DFCBC71}" presName="level" presStyleLbl="node1" presStyleIdx="2" presStyleCnt="4">
        <dgm:presLayoutVars>
          <dgm:chMax val="1"/>
          <dgm:bulletEnabled val="1"/>
        </dgm:presLayoutVars>
      </dgm:prSet>
      <dgm:spPr/>
    </dgm:pt>
    <dgm:pt modelId="{8E44093B-26B0-7D4E-93A8-B56221872B77}" type="pres">
      <dgm:prSet presAssocID="{C3DF6235-56B4-1247-914A-58F10DFCBC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0E84B5-D887-484F-A73A-A9EAD5DB5DF7}" type="pres">
      <dgm:prSet presAssocID="{37568EA2-6C1D-2445-A026-3D3D09EEC6F9}" presName="Name8" presStyleCnt="0"/>
      <dgm:spPr/>
    </dgm:pt>
    <dgm:pt modelId="{F2A1ECBF-1E5F-1A49-B85E-BB92BD2FE026}" type="pres">
      <dgm:prSet presAssocID="{37568EA2-6C1D-2445-A026-3D3D09EEC6F9}" presName="level" presStyleLbl="node1" presStyleIdx="3" presStyleCnt="4" custLinFactNeighborX="-1162" custLinFactNeighborY="0">
        <dgm:presLayoutVars>
          <dgm:chMax val="1"/>
          <dgm:bulletEnabled val="1"/>
        </dgm:presLayoutVars>
      </dgm:prSet>
      <dgm:spPr/>
    </dgm:pt>
    <dgm:pt modelId="{568B1362-1C9F-0140-8450-28F42F77EE5B}" type="pres">
      <dgm:prSet presAssocID="{37568EA2-6C1D-2445-A026-3D3D09EEC6F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3FCD13-1A2D-499C-9BC7-B894DB92EEE3}" type="presOf" srcId="{37568EA2-6C1D-2445-A026-3D3D09EEC6F9}" destId="{F2A1ECBF-1E5F-1A49-B85E-BB92BD2FE026}" srcOrd="0" destOrd="0" presId="urn:microsoft.com/office/officeart/2005/8/layout/pyramid1"/>
    <dgm:cxn modelId="{9A9DB01A-E4AE-44CB-ADB5-ED2F4CC0F8D1}" type="presOf" srcId="{E043A20A-0359-DC49-87D0-359CCC9FB626}" destId="{DC01647C-36A9-B24F-B6C5-F6C5722E0C71}" srcOrd="1" destOrd="0" presId="urn:microsoft.com/office/officeart/2005/8/layout/pyramid1"/>
    <dgm:cxn modelId="{8CCCBE28-C6BF-084F-8472-794336C31605}" srcId="{B8668873-9F5A-0B46-90CB-A52811FD5922}" destId="{2AC2B6B4-8B73-7E49-93D2-BEC648899894}" srcOrd="0" destOrd="0" parTransId="{ECDCC0D0-2856-414A-9944-5802C2F66F68}" sibTransId="{C2083672-15F1-3344-912A-226CC7AA27D7}"/>
    <dgm:cxn modelId="{A896B85C-4C2C-5B46-826F-403A595F9EE2}" srcId="{B8668873-9F5A-0B46-90CB-A52811FD5922}" destId="{C3DF6235-56B4-1247-914A-58F10DFCBC71}" srcOrd="2" destOrd="0" parTransId="{BD23952C-4D0F-5345-B5F0-CD824817591C}" sibTransId="{D26B866E-F955-6C40-8EA5-9AD0C5E93677}"/>
    <dgm:cxn modelId="{749DB246-11A3-4CFA-B32E-EB9F12147873}" type="presOf" srcId="{37568EA2-6C1D-2445-A026-3D3D09EEC6F9}" destId="{568B1362-1C9F-0140-8450-28F42F77EE5B}" srcOrd="1" destOrd="0" presId="urn:microsoft.com/office/officeart/2005/8/layout/pyramid1"/>
    <dgm:cxn modelId="{E99D6259-D5FD-4ACD-85F1-FDCB5ACCDF72}" type="presOf" srcId="{B8668873-9F5A-0B46-90CB-A52811FD5922}" destId="{D7B20EED-4F88-374A-BADF-2EA532BE2D2E}" srcOrd="0" destOrd="0" presId="urn:microsoft.com/office/officeart/2005/8/layout/pyramid1"/>
    <dgm:cxn modelId="{9F7FA77D-0791-45AD-852C-0D3C3495CC6F}" type="presOf" srcId="{C3DF6235-56B4-1247-914A-58F10DFCBC71}" destId="{8E44093B-26B0-7D4E-93A8-B56221872B77}" srcOrd="1" destOrd="0" presId="urn:microsoft.com/office/officeart/2005/8/layout/pyramid1"/>
    <dgm:cxn modelId="{A950529B-46F8-4355-AAB1-93DE360D7175}" type="presOf" srcId="{2AC2B6B4-8B73-7E49-93D2-BEC648899894}" destId="{8C5A6271-2339-B74A-B186-20D17D2031C7}" srcOrd="0" destOrd="0" presId="urn:microsoft.com/office/officeart/2005/8/layout/pyramid1"/>
    <dgm:cxn modelId="{A43C0AB8-2899-4810-9A1C-171227C5C330}" type="presOf" srcId="{C3DF6235-56B4-1247-914A-58F10DFCBC71}" destId="{A4FB73E2-1A73-B244-ABFE-15F949D662CE}" srcOrd="0" destOrd="0" presId="urn:microsoft.com/office/officeart/2005/8/layout/pyramid1"/>
    <dgm:cxn modelId="{4DA310BD-D2E5-6B4B-8251-5A2700BF9CB8}" srcId="{B8668873-9F5A-0B46-90CB-A52811FD5922}" destId="{E043A20A-0359-DC49-87D0-359CCC9FB626}" srcOrd="1" destOrd="0" parTransId="{82871605-7C9F-6244-A3AA-2998762E5667}" sibTransId="{805F0295-6A06-0C45-B731-EF283D20585E}"/>
    <dgm:cxn modelId="{F7C51BCA-5686-4064-936A-53EF7E987D1E}" type="presOf" srcId="{E043A20A-0359-DC49-87D0-359CCC9FB626}" destId="{B1AFAE91-CB0C-314D-BD94-320683AF14E7}" srcOrd="0" destOrd="0" presId="urn:microsoft.com/office/officeart/2005/8/layout/pyramid1"/>
    <dgm:cxn modelId="{8C3444FB-1444-3649-A34D-40986F40513F}" srcId="{B8668873-9F5A-0B46-90CB-A52811FD5922}" destId="{37568EA2-6C1D-2445-A026-3D3D09EEC6F9}" srcOrd="3" destOrd="0" parTransId="{D212CB8F-4372-F84B-BA0E-27C6C79A6717}" sibTransId="{638FF632-7312-9942-A713-481DF4F18153}"/>
    <dgm:cxn modelId="{49D87BFC-FBF7-4D8A-B123-64A743B5BADA}" type="presOf" srcId="{2AC2B6B4-8B73-7E49-93D2-BEC648899894}" destId="{74DAEBB9-7D2C-0246-93D2-FDEDBDD509D8}" srcOrd="1" destOrd="0" presId="urn:microsoft.com/office/officeart/2005/8/layout/pyramid1"/>
    <dgm:cxn modelId="{18C7B460-628F-46E1-B60E-18ED9A06A44A}" type="presParOf" srcId="{D7B20EED-4F88-374A-BADF-2EA532BE2D2E}" destId="{DF20738B-8402-1D40-8364-E35F9026B555}" srcOrd="0" destOrd="0" presId="urn:microsoft.com/office/officeart/2005/8/layout/pyramid1"/>
    <dgm:cxn modelId="{8729CCB3-7F2A-418A-9CD4-656D02D106E4}" type="presParOf" srcId="{DF20738B-8402-1D40-8364-E35F9026B555}" destId="{8C5A6271-2339-B74A-B186-20D17D2031C7}" srcOrd="0" destOrd="0" presId="urn:microsoft.com/office/officeart/2005/8/layout/pyramid1"/>
    <dgm:cxn modelId="{BEFA8D8C-1B46-4A10-8AAF-2D28DA6A3A6C}" type="presParOf" srcId="{DF20738B-8402-1D40-8364-E35F9026B555}" destId="{74DAEBB9-7D2C-0246-93D2-FDEDBDD509D8}" srcOrd="1" destOrd="0" presId="urn:microsoft.com/office/officeart/2005/8/layout/pyramid1"/>
    <dgm:cxn modelId="{867A23F7-0009-4267-A84E-AD05F2EA1530}" type="presParOf" srcId="{D7B20EED-4F88-374A-BADF-2EA532BE2D2E}" destId="{5CBDBA38-B0F5-464A-8966-26267193163F}" srcOrd="1" destOrd="0" presId="urn:microsoft.com/office/officeart/2005/8/layout/pyramid1"/>
    <dgm:cxn modelId="{53774D9E-1D84-4182-82BD-2D97307F931B}" type="presParOf" srcId="{5CBDBA38-B0F5-464A-8966-26267193163F}" destId="{B1AFAE91-CB0C-314D-BD94-320683AF14E7}" srcOrd="0" destOrd="0" presId="urn:microsoft.com/office/officeart/2005/8/layout/pyramid1"/>
    <dgm:cxn modelId="{EBC50EE6-D188-4E12-8546-11D7362871E5}" type="presParOf" srcId="{5CBDBA38-B0F5-464A-8966-26267193163F}" destId="{DC01647C-36A9-B24F-B6C5-F6C5722E0C71}" srcOrd="1" destOrd="0" presId="urn:microsoft.com/office/officeart/2005/8/layout/pyramid1"/>
    <dgm:cxn modelId="{34B0EEC5-021D-4B0A-A149-45B6A0721BF5}" type="presParOf" srcId="{D7B20EED-4F88-374A-BADF-2EA532BE2D2E}" destId="{4367D275-C2C8-A44E-98A9-F08B818F435F}" srcOrd="2" destOrd="0" presId="urn:microsoft.com/office/officeart/2005/8/layout/pyramid1"/>
    <dgm:cxn modelId="{7883C225-FD45-4829-B4C0-4E965FF212BB}" type="presParOf" srcId="{4367D275-C2C8-A44E-98A9-F08B818F435F}" destId="{A4FB73E2-1A73-B244-ABFE-15F949D662CE}" srcOrd="0" destOrd="0" presId="urn:microsoft.com/office/officeart/2005/8/layout/pyramid1"/>
    <dgm:cxn modelId="{239B244C-1841-454D-B84A-F02297815C5A}" type="presParOf" srcId="{4367D275-C2C8-A44E-98A9-F08B818F435F}" destId="{8E44093B-26B0-7D4E-93A8-B56221872B77}" srcOrd="1" destOrd="0" presId="urn:microsoft.com/office/officeart/2005/8/layout/pyramid1"/>
    <dgm:cxn modelId="{7AB62570-DA86-4F16-9F33-3D6263F9F39F}" type="presParOf" srcId="{D7B20EED-4F88-374A-BADF-2EA532BE2D2E}" destId="{F80E84B5-D887-484F-A73A-A9EAD5DB5DF7}" srcOrd="3" destOrd="0" presId="urn:microsoft.com/office/officeart/2005/8/layout/pyramid1"/>
    <dgm:cxn modelId="{8D631D7E-9524-4B21-B61F-F265F483B675}" type="presParOf" srcId="{F80E84B5-D887-484F-A73A-A9EAD5DB5DF7}" destId="{F2A1ECBF-1E5F-1A49-B85E-BB92BD2FE026}" srcOrd="0" destOrd="0" presId="urn:microsoft.com/office/officeart/2005/8/layout/pyramid1"/>
    <dgm:cxn modelId="{7936F93D-A4B1-4E14-9141-82243889D03E}" type="presParOf" srcId="{F80E84B5-D887-484F-A73A-A9EAD5DB5DF7}" destId="{568B1362-1C9F-0140-8450-28F42F77EE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6271-2339-B74A-B186-20D17D2031C7}">
      <dsp:nvSpPr>
        <dsp:cNvPr id="0" name=""/>
        <dsp:cNvSpPr/>
      </dsp:nvSpPr>
      <dsp:spPr>
        <a:xfrm>
          <a:off x="3104158" y="0"/>
          <a:ext cx="2045520" cy="1098699"/>
        </a:xfrm>
        <a:prstGeom prst="trapezoid">
          <a:avLst>
            <a:gd name="adj" fmla="val 9308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/>
            <a:t>Lehrplan</a:t>
          </a:r>
          <a:br>
            <a:rPr lang="de-DE" sz="2000" b="1" kern="1200" dirty="0"/>
          </a:br>
          <a:r>
            <a:rPr lang="de-DE" sz="2000" b="0" kern="1200" dirty="0"/>
            <a:t>Leitbild</a:t>
          </a:r>
        </a:p>
      </dsp:txBody>
      <dsp:txXfrm>
        <a:off x="3104158" y="0"/>
        <a:ext cx="2045520" cy="1098699"/>
      </dsp:txXfrm>
    </dsp:sp>
    <dsp:sp modelId="{B1AFAE91-CB0C-314D-BD94-320683AF14E7}">
      <dsp:nvSpPr>
        <dsp:cNvPr id="0" name=""/>
        <dsp:cNvSpPr/>
      </dsp:nvSpPr>
      <dsp:spPr>
        <a:xfrm>
          <a:off x="2069288" y="1210393"/>
          <a:ext cx="4091040" cy="1098699"/>
        </a:xfrm>
        <a:prstGeom prst="trapezoid">
          <a:avLst>
            <a:gd name="adj" fmla="val 93088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Lernresultate</a:t>
          </a:r>
        </a:p>
      </dsp:txBody>
      <dsp:txXfrm>
        <a:off x="2785220" y="1210393"/>
        <a:ext cx="2659176" cy="1098699"/>
      </dsp:txXfrm>
    </dsp:sp>
    <dsp:sp modelId="{A4FB73E2-1A73-B244-ABFE-15F949D662CE}">
      <dsp:nvSpPr>
        <dsp:cNvPr id="0" name=""/>
        <dsp:cNvSpPr/>
      </dsp:nvSpPr>
      <dsp:spPr>
        <a:xfrm>
          <a:off x="1022759" y="2197399"/>
          <a:ext cx="6136560" cy="1098699"/>
        </a:xfrm>
        <a:prstGeom prst="trapezoid">
          <a:avLst>
            <a:gd name="adj" fmla="val 93088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Lernhandeln</a:t>
          </a:r>
        </a:p>
      </dsp:txBody>
      <dsp:txXfrm>
        <a:off x="2096657" y="2197399"/>
        <a:ext cx="3988764" cy="1098699"/>
      </dsp:txXfrm>
    </dsp:sp>
    <dsp:sp modelId="{F2A1ECBF-1E5F-1A49-B85E-BB92BD2FE026}">
      <dsp:nvSpPr>
        <dsp:cNvPr id="0" name=""/>
        <dsp:cNvSpPr/>
      </dsp:nvSpPr>
      <dsp:spPr>
        <a:xfrm>
          <a:off x="0" y="3296099"/>
          <a:ext cx="8182080" cy="1098699"/>
        </a:xfrm>
        <a:prstGeom prst="trapezoid">
          <a:avLst>
            <a:gd name="adj" fmla="val 93088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Startbedingungen</a:t>
          </a:r>
        </a:p>
      </dsp:txBody>
      <dsp:txXfrm>
        <a:off x="1431863" y="3296099"/>
        <a:ext cx="5318352" cy="109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21.09.2023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21.09.2023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100" dirty="0">
                <a:solidFill>
                  <a:srgbClr val="000000"/>
                </a:solidFill>
              </a:rPr>
              <a:t>Luuise ist ein 5-schrittiges integriertes Unterrichts- und Untersuchungsverfahren, …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100" dirty="0">
                <a:solidFill>
                  <a:srgbClr val="000000"/>
                </a:solidFill>
              </a:rPr>
              <a:t>… mit dem Lehrpersonen ihren Unterricht und die erzielten Resultate sichtbar machen und datenbasiert weiterentwickeln.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100" dirty="0">
                <a:solidFill>
                  <a:srgbClr val="000000"/>
                </a:solidFill>
              </a:rPr>
              <a:t>Sie tun dies, indem sie Untersuchungsmethoden mit dem Unterrichten verbinden, sodass möglichst kein zusätzlicher Aufwand entsteht.</a:t>
            </a:r>
            <a:endParaRPr lang="de-CH" sz="1100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630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419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011" indent="-164011">
              <a:buFontTx/>
              <a:buChar char="-"/>
            </a:pPr>
            <a:r>
              <a:rPr lang="de-CH" baseline="0" dirty="0"/>
              <a:t>Akronym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die drei Sätze stehen für «i», «s» und «e».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«e»: es steckt viel Forschung dahinter, u.a. John Hattie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kein Aufwand ist hoher Anspruch, braucht WB und Beratung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es wird viel visualisiert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sichtbar: Daten als etwas Handfestes, anhand dessen der Lernstand (-fortschritt) mit den SuS diskutiert wird – viele Beispiele, dass das das eigenständiges Handeln der SuS befördert.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Zeit: Luuise braucht zwar Zeit zum Erlernen und Ausfüllen des Planungsrasters; bedeutet dabei kaum Zeit fürs Evaluieren und schafft Entlastung im Unterricht: Knacknuss wird an das Erhebungsinstrument delegiert; erweitert evtl. das  </a:t>
            </a:r>
            <a:r>
              <a:rPr lang="de-CH" baseline="0" dirty="0" err="1"/>
              <a:t>Methodenrepertorie</a:t>
            </a:r>
            <a:r>
              <a:rPr lang="de-CH" baseline="0" dirty="0"/>
              <a:t>.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Herkunft soz. Arbeit – dann Hochschullehre; 2011 Buch; seit knapp 3 Jahren Schule; älter als Hattie</a:t>
            </a:r>
          </a:p>
          <a:p>
            <a:pPr marL="164011" indent="-164011">
              <a:buFontTx/>
              <a:buChar char="-"/>
            </a:pPr>
            <a:r>
              <a:rPr lang="de-CH" baseline="0" dirty="0"/>
              <a:t>Publikation geplant mit Konzept und Fallbeispielen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813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Ebene Startbedingungen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556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Ebene Lernresultate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872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  <a:ea typeface="ＭＳ Ｐゴシック" pitchFamily="34" charset="-128"/>
              </a:rPr>
              <a:t>jede LP</a:t>
            </a:r>
            <a:r>
              <a:rPr lang="de-DE" baseline="0" dirty="0">
                <a:latin typeface="Arial" pitchFamily="34" charset="0"/>
                <a:ea typeface="ＭＳ Ｐゴシック" pitchFamily="34" charset="-128"/>
              </a:rPr>
              <a:t> arbeitet am </a:t>
            </a:r>
            <a:r>
              <a:rPr lang="de-DE" b="1" baseline="0" dirty="0">
                <a:latin typeface="Arial" pitchFamily="34" charset="0"/>
                <a:ea typeface="ＭＳ Ｐゴシック" pitchFamily="34" charset="-128"/>
              </a:rPr>
              <a:t>eigenen Projekt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SuS bearbeiten Aufgaben nicht/falsch/nachlässig</a:t>
            </a:r>
            <a:r>
              <a:rPr lang="de-CH" baseline="0" dirty="0"/>
              <a:t>; Ingemar Imboden «wenig effizientes Üben»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olidFill>
                  <a:prstClr val="black"/>
                </a:solidFill>
              </a:rPr>
              <a:t>passive Klasse/wenig Aktive: Unterricht mit 1―3 «Stars», Rest ist absent: Paul Seiler «Bessere</a:t>
            </a:r>
            <a:r>
              <a:rPr lang="de-CH" baseline="0" dirty="0">
                <a:solidFill>
                  <a:prstClr val="black"/>
                </a:solidFill>
              </a:rPr>
              <a:t> Verteilung der Wortbeiträge in der Klasse»; Unsicherheit, was </a:t>
            </a:r>
            <a:r>
              <a:rPr lang="de-CH" baseline="0" dirty="0" err="1">
                <a:solidFill>
                  <a:prstClr val="black"/>
                </a:solidFill>
              </a:rPr>
              <a:t>Sus</a:t>
            </a:r>
            <a:r>
              <a:rPr lang="de-CH" baseline="0" dirty="0">
                <a:solidFill>
                  <a:prstClr val="black"/>
                </a:solidFill>
              </a:rPr>
              <a:t> nachhaltig gelernt haben: </a:t>
            </a:r>
            <a:r>
              <a:rPr lang="de-CH" dirty="0"/>
              <a:t>: Martin</a:t>
            </a:r>
            <a:r>
              <a:rPr lang="de-CH" baseline="0" dirty="0"/>
              <a:t> </a:t>
            </a:r>
            <a:r>
              <a:rPr lang="de-CH" baseline="0" dirty="0" err="1"/>
              <a:t>Henzen</a:t>
            </a:r>
            <a:r>
              <a:rPr lang="de-CH" baseline="0" dirty="0"/>
              <a:t> «Newtons roter Faden»; </a:t>
            </a:r>
            <a:r>
              <a:rPr lang="de-CH" b="1" dirty="0">
                <a:solidFill>
                  <a:srgbClr val="1F497D"/>
                </a:solidFill>
              </a:rPr>
              <a:t>Zweifel</a:t>
            </a:r>
            <a:r>
              <a:rPr lang="de-CH" dirty="0">
                <a:solidFill>
                  <a:prstClr val="black"/>
                </a:solidFill>
              </a:rPr>
              <a:t> zum </a:t>
            </a:r>
            <a:r>
              <a:rPr lang="de-CH" b="1" dirty="0">
                <a:solidFill>
                  <a:srgbClr val="1F497D"/>
                </a:solidFill>
              </a:rPr>
              <a:t>Transferieren-Können auf neue Aufgaben: </a:t>
            </a:r>
            <a:r>
              <a:rPr lang="de-CH" b="0" dirty="0">
                <a:solidFill>
                  <a:srgbClr val="1F497D"/>
                </a:solidFill>
              </a:rPr>
              <a:t>Didier Lötscher: Ionen-Bindung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Bezieht sich immer auf eine </a:t>
            </a:r>
            <a:r>
              <a:rPr lang="de-CH" b="1" dirty="0"/>
              <a:t>Gruppe</a:t>
            </a:r>
            <a:r>
              <a:rPr lang="de-CH" dirty="0"/>
              <a:t>: weil</a:t>
            </a:r>
            <a:r>
              <a:rPr lang="de-CH" baseline="0" dirty="0"/>
              <a:t> dann eine Unterrichtsmethode entsteht, die ich auf andere Situationen übertragen kann; weil Luuise bei wenigen SuS ineffizient ist (Zeitaufwand, direkte Interventionen nötig)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289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 Schritt pendeln in den 2 Strängen</a:t>
            </a:r>
          </a:p>
          <a:p>
            <a:r>
              <a:rPr lang="de-CH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Verweis</a:t>
            </a:r>
            <a:r>
              <a:rPr lang="de-CH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auf Knacknussfolie</a:t>
            </a:r>
          </a:p>
          <a:p>
            <a:r>
              <a:rPr lang="de-CH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smart erklären (s = die LP wählt einen Unterrichtsausschnitt)</a:t>
            </a:r>
          </a:p>
          <a:p>
            <a:r>
              <a:rPr lang="de-CH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 = Messgrösse, wo auch Aussenstehenden klar ist, was sie bedeuten, z. B. 17 von 20 (eher hoher Wert)</a:t>
            </a:r>
          </a:p>
          <a:p>
            <a:r>
              <a:rPr lang="de-CH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= attraktiv UND «von den SuS akzeptiert», wobei hier ein gewisser Zwang der LP sinnvoll sein kann, z. B. alle SuS bereiten sich auf die nächste Lektion vor</a:t>
            </a:r>
          </a:p>
          <a:p>
            <a:r>
              <a:rPr lang="de-CH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 = erreichbar,</a:t>
            </a:r>
            <a:r>
              <a:rPr lang="de-CH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Klassen meist 80 %.</a:t>
            </a:r>
            <a:endParaRPr lang="de-CH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de-CH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Bsp. «In allen von vier Gruppendiskussionen</a:t>
            </a:r>
            <a:r>
              <a:rPr lang="de-CH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melden sich mindestens 75 % der SuS mit einem Wortbeitrag.»</a:t>
            </a:r>
            <a:endParaRPr lang="de-CH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718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040BAA5-8ED1-5052-684A-DB6BB56E8FD6}"/>
              </a:ext>
            </a:extLst>
          </p:cNvPr>
          <p:cNvSpPr/>
          <p:nvPr userDrawn="1"/>
        </p:nvSpPr>
        <p:spPr>
          <a:xfrm>
            <a:off x="0" y="846667"/>
            <a:ext cx="6102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076" y="6223621"/>
            <a:ext cx="2631600" cy="216000"/>
          </a:xfrm>
        </p:spPr>
        <p:txBody>
          <a:bodyPr/>
          <a:lstStyle>
            <a:lvl1pPr>
              <a:defRPr sz="1350"/>
            </a:lvl1pPr>
          </a:lstStyle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1569" y="148321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31569" y="148321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94B6BE9-185E-A88B-41DA-D0D14396ED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3027" y="850779"/>
            <a:ext cx="5323238" cy="6007221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 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87EEC27-B21C-02CA-ECBC-917FAECFB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076" y="5229000"/>
            <a:ext cx="5265300" cy="935263"/>
          </a:xfrm>
        </p:spPr>
        <p:txBody>
          <a:bodyPr anchor="b"/>
          <a:lstStyle>
            <a:lvl1pPr marL="0" indent="0">
              <a:buNone/>
              <a:defRPr sz="135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CH" sz="1350" dirty="0"/>
              <a:t>Vorname Name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6CC97B3-B836-D6D6-7A42-566F071FE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17240"/>
            <a:ext cx="5265301" cy="1231106"/>
          </a:xfrm>
        </p:spPr>
        <p:txBody>
          <a:bodyPr wrap="square" anchor="t"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de-CH" dirty="0"/>
              <a:t>Titel </a:t>
            </a:r>
            <a:br>
              <a:rPr lang="de-CH" dirty="0"/>
            </a:br>
            <a:r>
              <a:rPr lang="de-CH" dirty="0"/>
              <a:t>hinzufügen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EFFB021-AEC2-B428-A250-E8A8F84795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076" y="2926800"/>
            <a:ext cx="5265300" cy="1510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</a:t>
            </a:r>
            <a:br>
              <a:rPr lang="de-CH" noProof="0" dirty="0"/>
            </a:br>
            <a:r>
              <a:rPr lang="de-CH" noProof="0" dirty="0"/>
              <a:t>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DBCE9D2B-B95F-85A8-FE5B-1C1E28B09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490" y="6561517"/>
            <a:ext cx="795020" cy="281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T:\A1625_IWB\A1625_Prof_BMSEPE\BMSEPE_13_Forschung\BMSEPE_133_Luuise\Vorlagen\Logo\Luuise_Logo_def_10mm.jpg">
            <a:extLst>
              <a:ext uri="{FF2B5EF4-FFF2-40B4-BE49-F238E27FC236}">
                <a16:creationId xmlns:a16="http://schemas.microsoft.com/office/drawing/2014/main" id="{B7E4E03D-D4EB-1D8D-DEC8-920D311EA6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736" y="188640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800" y="1989138"/>
            <a:ext cx="11016850" cy="4175125"/>
          </a:xfrm>
        </p:spPr>
        <p:txBody>
          <a:bodyPr/>
          <a:lstStyle>
            <a:lvl1pPr>
              <a:defRPr/>
            </a:lvl1pPr>
            <a:lvl3pPr marL="536575" indent="-268288">
              <a:defRPr/>
            </a:lvl3pPr>
          </a:lstStyle>
          <a:p>
            <a:pPr lvl="0"/>
            <a:r>
              <a:rPr lang="de-DE" dirty="0"/>
              <a:t>Inhalt hinzufügen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AB9197-1220-80BD-481F-90A973E1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D173F40-185C-2ADF-A4DC-16363A32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0A1AFE9-5D1C-2846-D3BD-C3EFFEF9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Picture 2" descr="T:\A1625_IWB\A1625_Prof_BMSEPE\BMSEPE_13_Forschung\BMSEPE_133_Luuise\Vorlagen\Logo\Luuise_Logo_def_10mm.jpg">
            <a:extLst>
              <a:ext uri="{FF2B5EF4-FFF2-40B4-BE49-F238E27FC236}">
                <a16:creationId xmlns:a16="http://schemas.microsoft.com/office/drawing/2014/main" id="{A4D96AD5-D8AF-CEB2-3EA3-6CDA99836F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736" y="188640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D6E87E20-4359-A740-1857-A8249CF1C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5490" y="6561517"/>
            <a:ext cx="795020" cy="281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B03B558-1909-9EAA-030E-9F4C655318C3}"/>
              </a:ext>
            </a:extLst>
          </p:cNvPr>
          <p:cNvSpPr/>
          <p:nvPr userDrawn="1"/>
        </p:nvSpPr>
        <p:spPr>
          <a:xfrm>
            <a:off x="0" y="846667"/>
            <a:ext cx="11430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067524"/>
            <a:ext cx="10587038" cy="921613"/>
          </a:xfrm>
        </p:spPr>
        <p:txBody>
          <a:bodyPr/>
          <a:lstStyle>
            <a:lvl1pPr>
              <a:defRPr sz="585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1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>
            <a:lvl1pPr>
              <a:defRPr b="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800" y="1989138"/>
            <a:ext cx="11016850" cy="4175125"/>
          </a:xfrm>
        </p:spPr>
        <p:txBody>
          <a:bodyPr/>
          <a:lstStyle>
            <a:lvl1pPr marL="270000" indent="-270000">
              <a:buFont typeface="+mj-lt"/>
              <a:buAutoNum type="arabicPeriod"/>
              <a:defRPr sz="2000"/>
            </a:lvl1pPr>
            <a:lvl2pPr marL="540000" indent="-270000">
              <a:buFont typeface="+mj-lt"/>
              <a:buAutoNum type="alphaLcPeriod"/>
              <a:defRPr sz="2000"/>
            </a:lvl2pPr>
            <a:lvl3pPr marL="810000" indent="-270000">
              <a:defRPr sz="2000"/>
            </a:lvl3pPr>
            <a:lvl4pPr marL="1080000" indent="-270000">
              <a:defRPr sz="2000"/>
            </a:lvl4pPr>
            <a:lvl5pPr marL="1350000" indent="-270000"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83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06800" y="1989137"/>
            <a:ext cx="5040000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85979" y="1989138"/>
            <a:ext cx="5037671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30175" y="1170372"/>
            <a:ext cx="5393475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30175" y="1989138"/>
            <a:ext cx="5393475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045B5233-76F3-BDA2-C5F4-340A566D32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941" y="846001"/>
            <a:ext cx="532440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39972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50400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6800" y="1989138"/>
            <a:ext cx="5040000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BFED3010-9542-8FB4-6B6D-FE4852968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8226" y="846000"/>
            <a:ext cx="532440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  <p:pic>
        <p:nvPicPr>
          <p:cNvPr id="3" name="Grafik 2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9EF16522-FB1C-A69D-A199-A41F8F6C8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9998" y="6576695"/>
            <a:ext cx="795020" cy="281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T:\A1625_IWB\A1625_Prof_BMSEPE\BMSEPE_13_Forschung\BMSEPE_133_Luuise\Vorlagen\Logo\Luuise_Logo_def_10mm.jpg">
            <a:extLst>
              <a:ext uri="{FF2B5EF4-FFF2-40B4-BE49-F238E27FC236}">
                <a16:creationId xmlns:a16="http://schemas.microsoft.com/office/drawing/2014/main" id="{6CB476C3-AF33-F17C-464C-58A07587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7162" y="142644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A158FDB-0E1B-74C0-3EFC-E1E947BFEE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846872"/>
            <a:ext cx="1142365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 Ersetzen Sie diesen Platzhalter durch ein Bild 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685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CA65A95-72B9-9C39-BC44-04A643558335}"/>
              </a:ext>
            </a:extLst>
          </p:cNvPr>
          <p:cNvSpPr/>
          <p:nvPr userDrawn="1"/>
        </p:nvSpPr>
        <p:spPr>
          <a:xfrm>
            <a:off x="0" y="6534000"/>
            <a:ext cx="11430000" cy="324000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076" y="1170372"/>
            <a:ext cx="110155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8" y="1989137"/>
            <a:ext cx="11015662" cy="417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2"/>
            <a:r>
              <a:rPr lang="de-CH" noProof="0" dirty="0"/>
              <a:t>Ebene 2</a:t>
            </a:r>
          </a:p>
          <a:p>
            <a:pPr lvl="3"/>
            <a:r>
              <a:rPr lang="de-CH" noProof="0" dirty="0"/>
              <a:t>Ebene 3</a:t>
            </a:r>
          </a:p>
          <a:p>
            <a:pPr lvl="4"/>
            <a:r>
              <a:rPr lang="de-CH" noProof="0" dirty="0"/>
              <a:t>Ebene 4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9100" y="6620400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de-DE"/>
              <a:t>T. MMMM JJJJ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67508" y="6620400"/>
            <a:ext cx="810000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BC21AA-03C3-7EDE-BB82-F15F9CEADEFF}"/>
              </a:ext>
            </a:extLst>
          </p:cNvPr>
          <p:cNvSpPr txBox="1"/>
          <p:nvPr userDrawn="1"/>
        </p:nvSpPr>
        <p:spPr>
          <a:xfrm>
            <a:off x="9767508" y="6618222"/>
            <a:ext cx="1506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>
              <a:defRPr sz="950" b="1"/>
            </a:lvl1pPr>
          </a:lstStyle>
          <a:p>
            <a:pPr lvl="0" algn="r"/>
            <a:r>
              <a:rPr lang="de-CH" dirty="0"/>
              <a:t>www.fhnw.ch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708982-E5E7-F122-6AF6-68268D9C237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0457" y="212400"/>
            <a:ext cx="1844526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8" r:id="rId4"/>
    <p:sldLayoutId id="2147483661" r:id="rId5"/>
    <p:sldLayoutId id="2147483669" r:id="rId6"/>
    <p:sldLayoutId id="2147483670" r:id="rId7"/>
    <p:sldLayoutId id="2147483665" r:id="rId8"/>
    <p:sldLayoutId id="2147483663" r:id="rId9"/>
    <p:sldLayoutId id="2147483664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68288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698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698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A4A3A4"/>
          </p15:clr>
        </p15:guide>
        <p15:guide id="2" pos="7196" userDrawn="1">
          <p15:clr>
            <a:srgbClr val="A4A3A4"/>
          </p15:clr>
        </p15:guide>
        <p15:guide id="3" orient="horz" pos="3883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in.pirani@fhnw.ch" TargetMode="External"/><Relationship Id="rId2" Type="http://schemas.openxmlformats.org/officeDocument/2006/relationships/hyperlink" Target="mailto:philipp.schmid@fhnw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lernensichtbarmachen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nw.ch/wbph-luui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B6DBC-FF73-F510-D1D0-8141E9B1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dirty="0"/>
              <a:t>Zur Nutzung dieses Foliensatzes</a:t>
            </a:r>
            <a:endParaRPr lang="de-CH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94D1F4-D605-9CA4-6BB8-5A03EB48B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sz="2000" dirty="0"/>
              <a:t>Die Luuise-Programmleitung empfiehlt, den Schulen NICHT den Foliensatz zu überlassen. </a:t>
            </a:r>
          </a:p>
          <a:p>
            <a:pPr>
              <a:buNone/>
            </a:pPr>
            <a:endParaRPr lang="de-CH" sz="2000" dirty="0"/>
          </a:p>
          <a:p>
            <a:pPr>
              <a:buNone/>
            </a:pPr>
            <a:r>
              <a:rPr lang="de-CH" sz="2000" dirty="0"/>
              <a:t>Wir geben jeweils ein PDF mit allen Folien vor oder nach der Präsentation ab. </a:t>
            </a:r>
          </a:p>
          <a:p>
            <a:pPr>
              <a:buNone/>
            </a:pPr>
            <a:endParaRPr lang="de-CH" sz="2000" dirty="0"/>
          </a:p>
          <a:p>
            <a:pPr>
              <a:buNone/>
            </a:pPr>
            <a:r>
              <a:rPr lang="de-CH" sz="2000" dirty="0"/>
              <a:t>Bei Fragen wendet euch gerne an die Programmleitung: </a:t>
            </a:r>
          </a:p>
          <a:p>
            <a:pPr>
              <a:buNone/>
            </a:pPr>
            <a:r>
              <a:rPr lang="de-CH" sz="2000" dirty="0">
                <a:hlinkClick r:id="rId2"/>
              </a:rPr>
              <a:t>philipp.schmid@fhnw.ch</a:t>
            </a:r>
            <a:r>
              <a:rPr lang="de-CH" sz="2000" dirty="0"/>
              <a:t> oder</a:t>
            </a:r>
          </a:p>
          <a:p>
            <a:pPr>
              <a:buNone/>
            </a:pPr>
            <a:r>
              <a:rPr lang="de-CH" sz="2000" dirty="0">
                <a:hlinkClick r:id="rId3"/>
              </a:rPr>
              <a:t>kathrin.pirani@fhnw.ch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3CC43F-60F9-E479-63B4-7996DFDE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93923B-DC5B-173C-B2BF-668CC778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7" name="Grafik 6" descr="Ein Bild, das Text, Schrift, Symbol, Screenshot enthält.&#10;&#10;Automatisch generierte Beschreibung">
            <a:extLst>
              <a:ext uri="{FF2B5EF4-FFF2-40B4-BE49-F238E27FC236}">
                <a16:creationId xmlns:a16="http://schemas.microsoft.com/office/drawing/2014/main" id="{E86C826C-89BD-DE57-8AD3-0C097298FB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5390" y="5245986"/>
            <a:ext cx="2595220" cy="918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75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2729AE-A621-116C-395C-64CC726F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3FD9E3-AD61-E7D3-23D4-57E67CB0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727220-5E24-4A0C-01BF-A9736314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99" y="5679355"/>
            <a:ext cx="685800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5ADFAA-86D3-20B8-5C12-02F8A3DB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647" y="2292609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9674539-0D06-FD6C-0C2A-69B9B8802415}"/>
              </a:ext>
            </a:extLst>
          </p:cNvPr>
          <p:cNvSpPr txBox="1">
            <a:spLocks noChangeArrowheads="1"/>
          </p:cNvSpPr>
          <p:nvPr/>
        </p:nvSpPr>
        <p:spPr>
          <a:xfrm>
            <a:off x="676707" y="959605"/>
            <a:ext cx="4195157" cy="70246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  <a:t>SuS packen Aufgaben ohne Verzögerung an</a:t>
            </a:r>
            <a:endParaRPr lang="de-DE" sz="24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84F941-077D-A58E-0295-EDC74E320DD4}"/>
              </a:ext>
            </a:extLst>
          </p:cNvPr>
          <p:cNvSpPr txBox="1"/>
          <p:nvPr/>
        </p:nvSpPr>
        <p:spPr>
          <a:xfrm>
            <a:off x="745400" y="3304093"/>
            <a:ext cx="10715196" cy="37776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Knacknuss: </a:t>
            </a:r>
            <a:r>
              <a:rPr lang="de-CH" dirty="0" err="1"/>
              <a:t>SuS</a:t>
            </a:r>
            <a:r>
              <a:rPr lang="de-CH" dirty="0"/>
              <a:t> packen Aufträge nur zögerlich an.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7AFB8F-49A0-6724-12BB-58E62C45CE61}"/>
              </a:ext>
            </a:extLst>
          </p:cNvPr>
          <p:cNvSpPr txBox="1"/>
          <p:nvPr/>
        </p:nvSpPr>
        <p:spPr>
          <a:xfrm>
            <a:off x="735510" y="4207114"/>
            <a:ext cx="10725086" cy="507831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350" dirty="0"/>
              <a:t>Ziele: Mind. 80% der </a:t>
            </a:r>
            <a:r>
              <a:rPr lang="de-CH" sz="1350" dirty="0" err="1"/>
              <a:t>SuS</a:t>
            </a:r>
            <a:r>
              <a:rPr lang="de-CH" sz="1350" dirty="0"/>
              <a:t> haben nach 2‘ die Hilfsmittel parat. Mind. 70% der </a:t>
            </a:r>
            <a:r>
              <a:rPr lang="de-CH" sz="1350" dirty="0" err="1"/>
              <a:t>SuS</a:t>
            </a:r>
            <a:r>
              <a:rPr lang="de-CH" sz="1350" dirty="0"/>
              <a:t> haben nach 5‘ notiert, was gegeben und gesucht ist. Mind. 60% haben nach 8‘ einen Lösungsansatz formuliert oder andernfalls eine Frage gestellt.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A1B2EE-1BED-5354-5AC1-5FD7609D6400}"/>
              </a:ext>
            </a:extLst>
          </p:cNvPr>
          <p:cNvSpPr txBox="1"/>
          <p:nvPr/>
        </p:nvSpPr>
        <p:spPr>
          <a:xfrm>
            <a:off x="735511" y="3762932"/>
            <a:ext cx="10715196" cy="369332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Annahme: </a:t>
            </a:r>
            <a:r>
              <a:rPr lang="de-CH" dirty="0" err="1"/>
              <a:t>SuS</a:t>
            </a:r>
            <a:r>
              <a:rPr lang="de-CH" dirty="0"/>
              <a:t> benötigen zusätzlichen strukturierenden Rahmen.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AB53FF-1899-978B-C57B-B035C3D8B140}"/>
              </a:ext>
            </a:extLst>
          </p:cNvPr>
          <p:cNvSpPr txBox="1"/>
          <p:nvPr/>
        </p:nvSpPr>
        <p:spPr>
          <a:xfrm>
            <a:off x="745400" y="4824851"/>
            <a:ext cx="5286630" cy="923330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Intervention: </a:t>
            </a:r>
            <a:br>
              <a:rPr lang="de-CH" dirty="0"/>
            </a:br>
            <a:r>
              <a:rPr lang="de-CH" dirty="0"/>
              <a:t>Teilschritte werden definiert. </a:t>
            </a:r>
            <a:br>
              <a:rPr lang="de-CH" dirty="0"/>
            </a:br>
            <a:r>
              <a:rPr lang="de-CH" dirty="0"/>
              <a:t>Nach 2‘ / 5‘ / 8‘ haben </a:t>
            </a:r>
            <a:r>
              <a:rPr lang="de-CH" dirty="0" err="1"/>
              <a:t>SuS</a:t>
            </a:r>
            <a:r>
              <a:rPr lang="de-CH"/>
              <a:t> .</a:t>
            </a:r>
            <a:r>
              <a:rPr lang="de-CH" dirty="0"/>
              <a:t>.....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8AF4A-20DC-8495-3E00-A022AE3A9B25}"/>
              </a:ext>
            </a:extLst>
          </p:cNvPr>
          <p:cNvSpPr txBox="1"/>
          <p:nvPr/>
        </p:nvSpPr>
        <p:spPr>
          <a:xfrm>
            <a:off x="6093109" y="4824851"/>
            <a:ext cx="5428566" cy="923330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Datenerhebung: </a:t>
            </a:r>
          </a:p>
          <a:p>
            <a:r>
              <a:rPr lang="de-CH" dirty="0" err="1"/>
              <a:t>SuS</a:t>
            </a:r>
            <a:r>
              <a:rPr lang="de-CH" dirty="0"/>
              <a:t> platzieren farbige Papier-kegel (pro Teilschritt ein Kegel) vor sich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2E6BDC8-5ADF-97BC-C3E1-2AE21AB60C61}"/>
              </a:ext>
            </a:extLst>
          </p:cNvPr>
          <p:cNvGrpSpPr/>
          <p:nvPr/>
        </p:nvGrpSpPr>
        <p:grpSpPr>
          <a:xfrm>
            <a:off x="676707" y="2064234"/>
            <a:ext cx="10844968" cy="617962"/>
            <a:chOff x="446090" y="1770240"/>
            <a:chExt cx="8405072" cy="677108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38A3601-7BC0-116F-41E1-0BD66CE865C3}"/>
                </a:ext>
              </a:extLst>
            </p:cNvPr>
            <p:cNvGrpSpPr/>
            <p:nvPr/>
          </p:nvGrpSpPr>
          <p:grpSpPr>
            <a:xfrm>
              <a:off x="446090" y="1916680"/>
              <a:ext cx="8405072" cy="461639"/>
              <a:chOff x="417690" y="1840118"/>
              <a:chExt cx="8405072" cy="461639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3151CC25-19C8-3E83-1A2B-90A929B62455}"/>
                  </a:ext>
                </a:extLst>
              </p:cNvPr>
              <p:cNvSpPr/>
              <p:nvPr/>
            </p:nvSpPr>
            <p:spPr>
              <a:xfrm>
                <a:off x="417690" y="1840118"/>
                <a:ext cx="2401206" cy="4616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Knacknuss + Annahme</a:t>
                </a: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2FAE97D-452D-1901-1359-2C76DC763D4A}"/>
                  </a:ext>
                </a:extLst>
              </p:cNvPr>
              <p:cNvSpPr/>
              <p:nvPr/>
            </p:nvSpPr>
            <p:spPr>
              <a:xfrm>
                <a:off x="3089923" y="1840118"/>
                <a:ext cx="1194032" cy="4616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rgbClr val="33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Ziele</a:t>
                </a: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5A77D3A5-5E00-A1F4-6D93-8C64541B9247}"/>
                  </a:ext>
                </a:extLst>
              </p:cNvPr>
              <p:cNvSpPr/>
              <p:nvPr/>
            </p:nvSpPr>
            <p:spPr>
              <a:xfrm>
                <a:off x="4535445" y="1840118"/>
                <a:ext cx="1983569" cy="461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mpd="sng">
                <a:solidFill>
                  <a:srgbClr val="092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Interventionen</a:t>
                </a: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F3B9F8B-1AC2-FB21-15B3-7FE216D9F648}"/>
                  </a:ext>
                </a:extLst>
              </p:cNvPr>
              <p:cNvSpPr/>
              <p:nvPr/>
            </p:nvSpPr>
            <p:spPr>
              <a:xfrm>
                <a:off x="6538552" y="1840118"/>
                <a:ext cx="2284210" cy="461639"/>
              </a:xfrm>
              <a:prstGeom prst="rect">
                <a:avLst/>
              </a:prstGeom>
              <a:solidFill>
                <a:srgbClr val="98CCFD">
                  <a:alpha val="17000"/>
                </a:srgbClr>
              </a:solidFill>
              <a:ln w="38100" cmpd="sng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Datenerhebung</a:t>
                </a:r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5D0947B-5194-C20A-A5D5-DE54B6A2E58F}"/>
                </a:ext>
              </a:extLst>
            </p:cNvPr>
            <p:cNvSpPr txBox="1"/>
            <p:nvPr/>
          </p:nvSpPr>
          <p:spPr>
            <a:xfrm>
              <a:off x="6293409" y="1770240"/>
              <a:ext cx="3500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700" b="1" dirty="0">
                  <a:latin typeface="Avenir Book"/>
                  <a:cs typeface="Avenir Book"/>
                </a:rPr>
                <a:t>∞</a:t>
              </a:r>
            </a:p>
          </p:txBody>
        </p:sp>
      </p:grpSp>
      <p:grpSp>
        <p:nvGrpSpPr>
          <p:cNvPr id="19" name="Gruppieren 30">
            <a:extLst>
              <a:ext uri="{FF2B5EF4-FFF2-40B4-BE49-F238E27FC236}">
                <a16:creationId xmlns:a16="http://schemas.microsoft.com/office/drawing/2014/main" id="{C0385D12-4665-5135-EAB7-156A0165A703}"/>
              </a:ext>
            </a:extLst>
          </p:cNvPr>
          <p:cNvGrpSpPr/>
          <p:nvPr/>
        </p:nvGrpSpPr>
        <p:grpSpPr>
          <a:xfrm>
            <a:off x="2329564" y="2669257"/>
            <a:ext cx="5638643" cy="397815"/>
            <a:chOff x="1704108" y="2474132"/>
            <a:chExt cx="4634379" cy="530420"/>
          </a:xfrm>
        </p:grpSpPr>
        <p:sp>
          <p:nvSpPr>
            <p:cNvPr id="20" name="Pfeil: nach rechts gekrümmt 32">
              <a:extLst>
                <a:ext uri="{FF2B5EF4-FFF2-40B4-BE49-F238E27FC236}">
                  <a16:creationId xmlns:a16="http://schemas.microsoft.com/office/drawing/2014/main" id="{57F16B73-1D9B-A10C-D9BB-ACB9EC509489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  <p:sp>
          <p:nvSpPr>
            <p:cNvPr id="21" name="Pfeil: nach rechts gekrümmt 33">
              <a:extLst>
                <a:ext uri="{FF2B5EF4-FFF2-40B4-BE49-F238E27FC236}">
                  <a16:creationId xmlns:a16="http://schemas.microsoft.com/office/drawing/2014/main" id="{40DD3203-94FB-8DDC-A2BA-487CF9064F0D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2A24106-0EB9-5E79-6AF0-4C99CED737BE}"/>
              </a:ext>
            </a:extLst>
          </p:cNvPr>
          <p:cNvGrpSpPr/>
          <p:nvPr/>
        </p:nvGrpSpPr>
        <p:grpSpPr>
          <a:xfrm>
            <a:off x="6275533" y="540403"/>
            <a:ext cx="3878228" cy="1274377"/>
            <a:chOff x="4488037" y="955781"/>
            <a:chExt cx="3359589" cy="1161000"/>
          </a:xfrm>
        </p:grpSpPr>
        <p:pic>
          <p:nvPicPr>
            <p:cNvPr id="23" name="Grafik 6">
              <a:extLst>
                <a:ext uri="{FF2B5EF4-FFF2-40B4-BE49-F238E27FC236}">
                  <a16:creationId xmlns:a16="http://schemas.microsoft.com/office/drawing/2014/main" id="{766D800F-1DAE-B68D-909D-8567066E0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037" y="959309"/>
              <a:ext cx="862835" cy="1153943"/>
            </a:xfrm>
            <a:prstGeom prst="rect">
              <a:avLst/>
            </a:prstGeom>
          </p:spPr>
        </p:pic>
        <p:pic>
          <p:nvPicPr>
            <p:cNvPr id="24" name="Grafik 7">
              <a:extLst>
                <a:ext uri="{FF2B5EF4-FFF2-40B4-BE49-F238E27FC236}">
                  <a16:creationId xmlns:a16="http://schemas.microsoft.com/office/drawing/2014/main" id="{EE439578-99A0-560A-41FC-E76D85858E40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749" y="960621"/>
              <a:ext cx="863999" cy="1151319"/>
            </a:xfrm>
            <a:prstGeom prst="rect">
              <a:avLst/>
            </a:prstGeom>
          </p:spPr>
        </p:pic>
        <p:pic>
          <p:nvPicPr>
            <p:cNvPr id="25" name="Grafik 8">
              <a:extLst>
                <a:ext uri="{FF2B5EF4-FFF2-40B4-BE49-F238E27FC236}">
                  <a16:creationId xmlns:a16="http://schemas.microsoft.com/office/drawing/2014/main" id="{F934F8DB-20A9-1A50-29F8-1210E77E2E6B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626" y="955781"/>
              <a:ext cx="945000" cy="1161000"/>
            </a:xfrm>
            <a:prstGeom prst="rect">
              <a:avLst/>
            </a:prstGeom>
          </p:spPr>
        </p:pic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DCFD87F9-D4C3-316D-CAF4-5C89DA2A4EDC}"/>
                </a:ext>
              </a:extLst>
            </p:cNvPr>
            <p:cNvCxnSpPr>
              <a:cxnSpLocks/>
            </p:cNvCxnSpPr>
            <p:nvPr/>
          </p:nvCxnSpPr>
          <p:spPr>
            <a:xfrm>
              <a:off x="5287027" y="1519753"/>
              <a:ext cx="4683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9332AC78-AA29-FD3E-ADC0-4B55894DCB9E}"/>
                </a:ext>
              </a:extLst>
            </p:cNvPr>
            <p:cNvCxnSpPr>
              <a:cxnSpLocks/>
            </p:cNvCxnSpPr>
            <p:nvPr/>
          </p:nvCxnSpPr>
          <p:spPr>
            <a:xfrm>
              <a:off x="6507526" y="1519753"/>
              <a:ext cx="4683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37">
            <a:extLst>
              <a:ext uri="{FF2B5EF4-FFF2-40B4-BE49-F238E27FC236}">
                <a16:creationId xmlns:a16="http://schemas.microsoft.com/office/drawing/2014/main" id="{CAC6945D-6F91-D366-D7D0-9BD83857FB07}"/>
              </a:ext>
            </a:extLst>
          </p:cNvPr>
          <p:cNvSpPr txBox="1">
            <a:spLocks noChangeArrowheads="1"/>
          </p:cNvSpPr>
          <p:nvPr/>
        </p:nvSpPr>
        <p:spPr>
          <a:xfrm>
            <a:off x="735511" y="6045486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Katarina </a:t>
            </a:r>
            <a:r>
              <a:rPr lang="de-CH" sz="1100" dirty="0" err="1">
                <a:solidFill>
                  <a:srgbClr val="000000"/>
                </a:solidFill>
                <a:ea typeface="+mn-ea"/>
                <a:cs typeface="Trebuchet MS"/>
              </a:rPr>
              <a:t>Gromova</a:t>
            </a:r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, KZO Wetzikon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9515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B08694-2F95-7D13-9BD7-0AAC3693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B14BD3-61E7-3656-F8F6-0F0D10C9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DE941F-E2A7-0D20-416E-9BBA277F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985" y="2611486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95820E-E274-BABD-6CC0-5E81DC2D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71" y="2475938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0321A0-572F-0E55-D4FB-D2593F10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153" y="5079654"/>
            <a:ext cx="5143231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9003245-2AEE-B5FF-9E69-4AAE656E9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985" y="2655820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endParaRPr lang="de-DE" sz="1013">
              <a:solidFill>
                <a:prstClr val="black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FD47E2-1DD8-EDDC-0059-3AC0B9EC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68" y="2539727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endParaRPr lang="de-DE" sz="1013">
              <a:solidFill>
                <a:prstClr val="black"/>
              </a:solidFill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8D27CA4-B947-6E02-B335-F31CD3BBFE51}"/>
              </a:ext>
            </a:extLst>
          </p:cNvPr>
          <p:cNvSpPr txBox="1">
            <a:spLocks noChangeArrowheads="1"/>
          </p:cNvSpPr>
          <p:nvPr/>
        </p:nvSpPr>
        <p:spPr>
          <a:xfrm>
            <a:off x="674136" y="935005"/>
            <a:ext cx="3488229" cy="10727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  <a:t>«Moustache» - </a:t>
            </a:r>
            <a:b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</a:br>
            <a: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  <a:t>on </a:t>
            </a:r>
            <a:r>
              <a:rPr lang="de-CH" sz="2400" b="1" dirty="0" err="1">
                <a:solidFill>
                  <a:srgbClr val="000000"/>
                </a:solidFill>
                <a:ea typeface="+mn-ea"/>
                <a:cs typeface="Trebuchet MS"/>
              </a:rPr>
              <a:t>parle</a:t>
            </a:r>
            <a: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ea typeface="+mn-ea"/>
                <a:cs typeface="Trebuchet MS"/>
              </a:rPr>
              <a:t>français</a:t>
            </a:r>
            <a: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  <a:t>!</a:t>
            </a:r>
            <a:endParaRPr lang="de-DE" sz="24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9E5282-B859-0430-3A46-3724D0DEE47E}"/>
              </a:ext>
            </a:extLst>
          </p:cNvPr>
          <p:cNvSpPr txBox="1"/>
          <p:nvPr/>
        </p:nvSpPr>
        <p:spPr>
          <a:xfrm>
            <a:off x="707428" y="3295679"/>
            <a:ext cx="10753167" cy="2999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Knacknuss: im Französischunterricht sprechen (zu) viele SuS (zu) oft Deutsch.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50B962-27AE-8F9F-541C-8191F4042977}"/>
              </a:ext>
            </a:extLst>
          </p:cNvPr>
          <p:cNvSpPr txBox="1"/>
          <p:nvPr/>
        </p:nvSpPr>
        <p:spPr>
          <a:xfrm>
            <a:off x="732254" y="4340363"/>
            <a:ext cx="10753166" cy="299954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Ziel: In den ersten 15 Min. der Lektion gelingt es der Mehrheit der SuS, fast ausschliesslich Französisch zu sprechen.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7212BD-E283-CE9E-E796-25A7A8B8BD4D}"/>
              </a:ext>
            </a:extLst>
          </p:cNvPr>
          <p:cNvSpPr txBox="1"/>
          <p:nvPr/>
        </p:nvSpPr>
        <p:spPr>
          <a:xfrm>
            <a:off x="707429" y="3839845"/>
            <a:ext cx="10753166" cy="299954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Annahme: </a:t>
            </a:r>
            <a:r>
              <a:rPr lang="de-CH" sz="1349" dirty="0" err="1"/>
              <a:t>SuS</a:t>
            </a:r>
            <a:r>
              <a:rPr lang="de-CH" sz="1349" dirty="0"/>
              <a:t> fühlen sich unsicher, beklagen </a:t>
            </a:r>
            <a:r>
              <a:rPr lang="de-CH" sz="1349" dirty="0" err="1"/>
              <a:t>Vokabularlücken</a:t>
            </a:r>
            <a:r>
              <a:rPr lang="de-CH" sz="1349" dirty="0"/>
              <a:t> und haben Angst sich zu exponieren.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B63ACC-DD1A-8163-65BF-C864F95F8B46}"/>
              </a:ext>
            </a:extLst>
          </p:cNvPr>
          <p:cNvSpPr txBox="1"/>
          <p:nvPr/>
        </p:nvSpPr>
        <p:spPr>
          <a:xfrm>
            <a:off x="707428" y="4825957"/>
            <a:ext cx="5364595" cy="715196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Intervention: Video-/Audio-Sequenz als Input von Diskussionsphasen, strukturierte Leitfragen für Diskussionen, Phrasen als Sprechhilfen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2F556D7-E244-AD70-0019-B9D80F08FFFB}"/>
              </a:ext>
            </a:extLst>
          </p:cNvPr>
          <p:cNvSpPr txBox="1"/>
          <p:nvPr/>
        </p:nvSpPr>
        <p:spPr>
          <a:xfrm>
            <a:off x="6105630" y="4825957"/>
            <a:ext cx="5364595" cy="715196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Datenerhebungen: Pro gelungene Sprechleistung kleben </a:t>
            </a:r>
            <a:r>
              <a:rPr lang="de-CH" sz="1349" dirty="0" err="1"/>
              <a:t>SuS</a:t>
            </a:r>
            <a:r>
              <a:rPr lang="de-CH" sz="1349" dirty="0"/>
              <a:t> «Moustache-Kleber» auf Klassenposter (4 x durchgeführt)</a:t>
            </a:r>
          </a:p>
          <a:p>
            <a:endParaRPr lang="de-CH" sz="1349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F12FF7C-26C0-2F66-101D-E9772BCB53E6}"/>
              </a:ext>
            </a:extLst>
          </p:cNvPr>
          <p:cNvGrpSpPr/>
          <p:nvPr/>
        </p:nvGrpSpPr>
        <p:grpSpPr>
          <a:xfrm>
            <a:off x="755973" y="2151914"/>
            <a:ext cx="10714251" cy="663441"/>
            <a:chOff x="446090" y="1830111"/>
            <a:chExt cx="8405072" cy="731372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4F5388A-8419-A86D-9C3C-46E92A25F6DD}"/>
                </a:ext>
              </a:extLst>
            </p:cNvPr>
            <p:cNvGrpSpPr/>
            <p:nvPr/>
          </p:nvGrpSpPr>
          <p:grpSpPr>
            <a:xfrm>
              <a:off x="446090" y="1916680"/>
              <a:ext cx="8405072" cy="461639"/>
              <a:chOff x="417690" y="1840118"/>
              <a:chExt cx="8405072" cy="461639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7FA963B0-F026-3972-2B2D-9E4FDD05D4FC}"/>
                  </a:ext>
                </a:extLst>
              </p:cNvPr>
              <p:cNvSpPr/>
              <p:nvPr/>
            </p:nvSpPr>
            <p:spPr>
              <a:xfrm>
                <a:off x="417690" y="1840118"/>
                <a:ext cx="2401206" cy="4616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Knacknuss + Annahme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EED6954F-B432-4E8C-5279-76C32836E221}"/>
                  </a:ext>
                </a:extLst>
              </p:cNvPr>
              <p:cNvSpPr/>
              <p:nvPr/>
            </p:nvSpPr>
            <p:spPr>
              <a:xfrm>
                <a:off x="3089923" y="1840118"/>
                <a:ext cx="1194032" cy="4616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rgbClr val="33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Ziele</a:t>
                </a: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F84F73FA-01D9-E1E0-5690-9A91161BC676}"/>
                  </a:ext>
                </a:extLst>
              </p:cNvPr>
              <p:cNvSpPr/>
              <p:nvPr/>
            </p:nvSpPr>
            <p:spPr>
              <a:xfrm>
                <a:off x="4535445" y="1840118"/>
                <a:ext cx="1983569" cy="461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mpd="sng">
                <a:solidFill>
                  <a:srgbClr val="092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Interventionen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75CC848-74F3-C5B4-AF64-29B2813A5853}"/>
                  </a:ext>
                </a:extLst>
              </p:cNvPr>
              <p:cNvSpPr/>
              <p:nvPr/>
            </p:nvSpPr>
            <p:spPr>
              <a:xfrm>
                <a:off x="6538552" y="1840118"/>
                <a:ext cx="2284210" cy="461639"/>
              </a:xfrm>
              <a:prstGeom prst="rect">
                <a:avLst/>
              </a:prstGeom>
              <a:solidFill>
                <a:srgbClr val="98CCFD">
                  <a:alpha val="17000"/>
                </a:srgbClr>
              </a:solidFill>
              <a:ln w="38100" cmpd="sng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Datenerhebung</a:t>
                </a:r>
              </a:p>
            </p:txBody>
          </p: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39CDD0-2D2C-1133-E1AD-75D3B820E0C3}"/>
                </a:ext>
              </a:extLst>
            </p:cNvPr>
            <p:cNvSpPr txBox="1"/>
            <p:nvPr/>
          </p:nvSpPr>
          <p:spPr>
            <a:xfrm>
              <a:off x="6363668" y="1830111"/>
              <a:ext cx="279748" cy="731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25" b="1" dirty="0">
                  <a:latin typeface="Avenir Book"/>
                  <a:cs typeface="Avenir Book"/>
                </a:rPr>
                <a:t>∞</a:t>
              </a:r>
            </a:p>
          </p:txBody>
        </p:sp>
      </p:grpSp>
      <p:grpSp>
        <p:nvGrpSpPr>
          <p:cNvPr id="22" name="Gruppieren 30">
            <a:extLst>
              <a:ext uri="{FF2B5EF4-FFF2-40B4-BE49-F238E27FC236}">
                <a16:creationId xmlns:a16="http://schemas.microsoft.com/office/drawing/2014/main" id="{36AD5877-AD54-F7A9-49CE-CABB198D60A3}"/>
              </a:ext>
            </a:extLst>
          </p:cNvPr>
          <p:cNvGrpSpPr/>
          <p:nvPr/>
        </p:nvGrpSpPr>
        <p:grpSpPr>
          <a:xfrm>
            <a:off x="2242368" y="2648727"/>
            <a:ext cx="5941864" cy="479901"/>
            <a:chOff x="1704108" y="2474132"/>
            <a:chExt cx="4634379" cy="530420"/>
          </a:xfrm>
        </p:grpSpPr>
        <p:sp>
          <p:nvSpPr>
            <p:cNvPr id="23" name="Pfeil: nach rechts gekrümmt 32">
              <a:extLst>
                <a:ext uri="{FF2B5EF4-FFF2-40B4-BE49-F238E27FC236}">
                  <a16:creationId xmlns:a16="http://schemas.microsoft.com/office/drawing/2014/main" id="{63A84B85-BDF8-EB1D-8018-8B12D01A2C1C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13">
                <a:solidFill>
                  <a:schemeClr val="tx1"/>
                </a:solidFill>
              </a:endParaRPr>
            </a:p>
          </p:txBody>
        </p:sp>
        <p:sp>
          <p:nvSpPr>
            <p:cNvPr id="24" name="Pfeil: nach rechts gekrümmt 33">
              <a:extLst>
                <a:ext uri="{FF2B5EF4-FFF2-40B4-BE49-F238E27FC236}">
                  <a16:creationId xmlns:a16="http://schemas.microsoft.com/office/drawing/2014/main" id="{6D7C7ADD-1E69-CAF4-9A69-780E6A60C170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13">
                <a:solidFill>
                  <a:schemeClr val="tx1"/>
                </a:solidFill>
              </a:endParaRPr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92AF9F06-37D9-BF9B-EBAF-93D08468C3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20" y="682380"/>
            <a:ext cx="4933450" cy="1268602"/>
          </a:xfrm>
          <a:prstGeom prst="rect">
            <a:avLst/>
          </a:prstGeom>
        </p:spPr>
      </p:pic>
      <p:sp>
        <p:nvSpPr>
          <p:cNvPr id="26" name="Rectangle 37">
            <a:extLst>
              <a:ext uri="{FF2B5EF4-FFF2-40B4-BE49-F238E27FC236}">
                <a16:creationId xmlns:a16="http://schemas.microsoft.com/office/drawing/2014/main" id="{A73C7731-EA4B-91F6-B923-9D153ECA9CEC}"/>
              </a:ext>
            </a:extLst>
          </p:cNvPr>
          <p:cNvSpPr txBox="1">
            <a:spLocks noChangeArrowheads="1"/>
          </p:cNvSpPr>
          <p:nvPr/>
        </p:nvSpPr>
        <p:spPr>
          <a:xfrm>
            <a:off x="732254" y="5915585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Isabelle Gerber, Gymnasium Burgdorf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659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9D3B38-38A0-1348-1FDE-C3B235A3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DE3748-1F02-6E6F-9A08-D538456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Stern mit 6 Zacken 18">
            <a:extLst>
              <a:ext uri="{FF2B5EF4-FFF2-40B4-BE49-F238E27FC236}">
                <a16:creationId xmlns:a16="http://schemas.microsoft.com/office/drawing/2014/main" id="{45D6CD5E-E1D4-26C6-6340-ADD36633FD45}"/>
              </a:ext>
            </a:extLst>
          </p:cNvPr>
          <p:cNvSpPr/>
          <p:nvPr/>
        </p:nvSpPr>
        <p:spPr bwMode="auto">
          <a:xfrm>
            <a:off x="14088888" y="260648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5" name="Fensterinhalt horizontal verschieben 23">
            <a:extLst>
              <a:ext uri="{FF2B5EF4-FFF2-40B4-BE49-F238E27FC236}">
                <a16:creationId xmlns:a16="http://schemas.microsoft.com/office/drawing/2014/main" id="{BC2002FE-5245-8872-61ED-CC36058B9453}"/>
              </a:ext>
            </a:extLst>
          </p:cNvPr>
          <p:cNvSpPr/>
          <p:nvPr/>
        </p:nvSpPr>
        <p:spPr bwMode="auto">
          <a:xfrm>
            <a:off x="-3337048" y="181557"/>
            <a:ext cx="2143217" cy="130671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469106" algn="l"/>
              </a:tabLst>
            </a:pPr>
            <a:r>
              <a:rPr lang="de-CH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85B8BAAC-07D8-C5BC-C5D8-8FA7A0FE2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5936" y="144639"/>
            <a:ext cx="2095450" cy="21043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58F87F-0E76-796F-8555-C5C98A8F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47" y="5356737"/>
            <a:ext cx="685800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397565F-6AB5-5572-6050-C41601ED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661" y="1929574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0010C32E-DBFD-5B73-8F29-42D838FED4C6}"/>
              </a:ext>
            </a:extLst>
          </p:cNvPr>
          <p:cNvSpPr txBox="1">
            <a:spLocks noChangeArrowheads="1"/>
          </p:cNvSpPr>
          <p:nvPr/>
        </p:nvSpPr>
        <p:spPr>
          <a:xfrm>
            <a:off x="913374" y="1064699"/>
            <a:ext cx="4390538" cy="70246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00"/>
                </a:solidFill>
                <a:ea typeface="+mn-ea"/>
                <a:cs typeface="Trebuchet MS"/>
              </a:rPr>
              <a:t>SuS finden Zugang zum Lesestoff </a:t>
            </a:r>
            <a:endParaRPr lang="de-DE" sz="24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63D7BC-D7F5-BD12-06A6-5194EA28BC1F}"/>
              </a:ext>
            </a:extLst>
          </p:cNvPr>
          <p:cNvSpPr txBox="1"/>
          <p:nvPr/>
        </p:nvSpPr>
        <p:spPr>
          <a:xfrm>
            <a:off x="956040" y="3287329"/>
            <a:ext cx="10477289" cy="3231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Knacknuss:  </a:t>
            </a:r>
            <a:r>
              <a:rPr lang="de-CH" sz="1500" dirty="0" err="1"/>
              <a:t>SuS</a:t>
            </a:r>
            <a:r>
              <a:rPr lang="de-CH" sz="1500" dirty="0"/>
              <a:t> beteiligen sich nicht (engagiert genug)  bei der Besprechung der Lektüre.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4C47F4-FDC0-3326-3DCB-839831FBE684}"/>
              </a:ext>
            </a:extLst>
          </p:cNvPr>
          <p:cNvSpPr txBox="1"/>
          <p:nvPr/>
        </p:nvSpPr>
        <p:spPr>
          <a:xfrm>
            <a:off x="940747" y="4111544"/>
            <a:ext cx="10477289" cy="553998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Ziel: Mind. 60% der </a:t>
            </a:r>
            <a:r>
              <a:rPr lang="de-CH" sz="1500" dirty="0" err="1"/>
              <a:t>SuS</a:t>
            </a:r>
            <a:r>
              <a:rPr lang="de-CH" sz="1500" dirty="0"/>
              <a:t> schätzen die «Temperatur» ihres Zugangs zum Text als «(eher) warm» ein und können dazu mind. 2 Gründe angeben.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7E6966-0209-53EF-3AB0-ADADC604F7B1}"/>
              </a:ext>
            </a:extLst>
          </p:cNvPr>
          <p:cNvSpPr txBox="1"/>
          <p:nvPr/>
        </p:nvSpPr>
        <p:spPr>
          <a:xfrm>
            <a:off x="956040" y="3660391"/>
            <a:ext cx="10477289" cy="323165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Annahme: Text ist für </a:t>
            </a:r>
            <a:r>
              <a:rPr lang="de-CH" sz="1500" dirty="0" err="1"/>
              <a:t>SuS</a:t>
            </a:r>
            <a:r>
              <a:rPr lang="de-CH" sz="1500" dirty="0"/>
              <a:t> fern ihrer Lebens- und Gefühlswelt; «</a:t>
            </a:r>
            <a:r>
              <a:rPr lang="de-CH" sz="1500" dirty="0" err="1"/>
              <a:t>SuS</a:t>
            </a:r>
            <a:r>
              <a:rPr lang="de-CH" sz="1500" dirty="0"/>
              <a:t> werden nicht warm» mit dem Text.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FC8B59-5A22-D03C-D1A7-E3911DD8DF7D}"/>
              </a:ext>
            </a:extLst>
          </p:cNvPr>
          <p:cNvSpPr txBox="1"/>
          <p:nvPr/>
        </p:nvSpPr>
        <p:spPr>
          <a:xfrm>
            <a:off x="956040" y="4793530"/>
            <a:ext cx="5067318" cy="1015663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Intervention: </a:t>
            </a:r>
          </a:p>
          <a:p>
            <a:r>
              <a:rPr lang="de-CH" sz="1500" dirty="0"/>
              <a:t>Besprechung der </a:t>
            </a:r>
            <a:r>
              <a:rPr lang="de-CH" sz="1500" dirty="0" err="1"/>
              <a:t>SuS</a:t>
            </a:r>
            <a:r>
              <a:rPr lang="de-CH" sz="1500" dirty="0"/>
              <a:t>-Beiträge auf den Haftzetteln vor dem Poster</a:t>
            </a:r>
          </a:p>
          <a:p>
            <a:endParaRPr lang="de-CH" sz="15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C0E1A9-C443-F85A-F9A0-90E49E44F203}"/>
              </a:ext>
            </a:extLst>
          </p:cNvPr>
          <p:cNvSpPr txBox="1"/>
          <p:nvPr/>
        </p:nvSpPr>
        <p:spPr>
          <a:xfrm>
            <a:off x="6023358" y="4793531"/>
            <a:ext cx="5409971" cy="1015663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Datenerhebung: Einschätzung des eigenen Zugangs mit Temperaturmesser durch Wahl der Kartenfarbe und Platzierung auf dem Temperaturmesser, und Erklärungen auf Haftzetteln  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0DEBE88-F56A-27B4-6898-0C1F6E4AF1F7}"/>
              </a:ext>
            </a:extLst>
          </p:cNvPr>
          <p:cNvGrpSpPr/>
          <p:nvPr/>
        </p:nvGrpSpPr>
        <p:grpSpPr>
          <a:xfrm>
            <a:off x="1902687" y="2796247"/>
            <a:ext cx="6137529" cy="429073"/>
            <a:chOff x="1704108" y="2474132"/>
            <a:chExt cx="4634379" cy="530420"/>
          </a:xfrm>
        </p:grpSpPr>
        <p:sp>
          <p:nvSpPr>
            <p:cNvPr id="16" name="Pfeil: nach rechts gekrümmt 15">
              <a:extLst>
                <a:ext uri="{FF2B5EF4-FFF2-40B4-BE49-F238E27FC236}">
                  <a16:creationId xmlns:a16="http://schemas.microsoft.com/office/drawing/2014/main" id="{9611ACB8-2632-A3C8-2E1F-7B3EEF7C388D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  <p:sp>
          <p:nvSpPr>
            <p:cNvPr id="17" name="Pfeil: nach rechts gekrümmt 16">
              <a:extLst>
                <a:ext uri="{FF2B5EF4-FFF2-40B4-BE49-F238E27FC236}">
                  <a16:creationId xmlns:a16="http://schemas.microsoft.com/office/drawing/2014/main" id="{865E4D87-B9B1-910E-E918-90F3A1232743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343BA32-C4EA-2C51-8A6F-5797CBAA48C6}"/>
              </a:ext>
            </a:extLst>
          </p:cNvPr>
          <p:cNvGrpSpPr/>
          <p:nvPr/>
        </p:nvGrpSpPr>
        <p:grpSpPr>
          <a:xfrm>
            <a:off x="898300" y="2387926"/>
            <a:ext cx="10562296" cy="417869"/>
            <a:chOff x="1030794" y="2170312"/>
            <a:chExt cx="6858128" cy="399829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72CDC3E-F68D-AB81-FC17-B92BAE8C3EB6}"/>
                </a:ext>
              </a:extLst>
            </p:cNvPr>
            <p:cNvSpPr/>
            <p:nvPr/>
          </p:nvSpPr>
          <p:spPr>
            <a:xfrm>
              <a:off x="1030794" y="2176236"/>
              <a:ext cx="1859476" cy="3939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Knacknuss + Annahme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71A6CDE-7D6B-E73D-6B0A-264FADD6B975}"/>
                </a:ext>
              </a:extLst>
            </p:cNvPr>
            <p:cNvSpPr/>
            <p:nvPr/>
          </p:nvSpPr>
          <p:spPr>
            <a:xfrm>
              <a:off x="3121147" y="2176236"/>
              <a:ext cx="1017151" cy="3734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Ziele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F199CE9-7F55-0B47-B54C-876245B2C571}"/>
                </a:ext>
              </a:extLst>
            </p:cNvPr>
            <p:cNvSpPr/>
            <p:nvPr/>
          </p:nvSpPr>
          <p:spPr>
            <a:xfrm>
              <a:off x="4352534" y="2176236"/>
              <a:ext cx="1689728" cy="373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mpd="sng">
              <a:solidFill>
                <a:srgbClr val="0928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Interventionen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66776FC-15FD-75EA-F86D-3728F7681607}"/>
                </a:ext>
              </a:extLst>
            </p:cNvPr>
            <p:cNvSpPr/>
            <p:nvPr/>
          </p:nvSpPr>
          <p:spPr>
            <a:xfrm>
              <a:off x="6085393" y="2170312"/>
              <a:ext cx="1803529" cy="384586"/>
            </a:xfrm>
            <a:prstGeom prst="rect">
              <a:avLst/>
            </a:prstGeom>
            <a:solidFill>
              <a:srgbClr val="98CCFD">
                <a:alpha val="17000"/>
              </a:srgbClr>
            </a:solidFill>
            <a:ln w="38100" cmpd="sng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Datenerhebung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26771B1C-77DD-AD17-E7E5-9206CD1798C2}"/>
              </a:ext>
            </a:extLst>
          </p:cNvPr>
          <p:cNvSpPr txBox="1"/>
          <p:nvPr/>
        </p:nvSpPr>
        <p:spPr>
          <a:xfrm>
            <a:off x="6023358" y="2359892"/>
            <a:ext cx="26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>
                <a:latin typeface="Avenir Book"/>
                <a:cs typeface="Avenir Book"/>
              </a:rPr>
              <a:t>∞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4922DD8-924D-17A3-D816-AC22BAF59729}"/>
              </a:ext>
            </a:extLst>
          </p:cNvPr>
          <p:cNvSpPr txBox="1"/>
          <p:nvPr/>
        </p:nvSpPr>
        <p:spPr>
          <a:xfrm>
            <a:off x="5760852" y="5131193"/>
            <a:ext cx="26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>
                <a:latin typeface="Avenir Book"/>
                <a:cs typeface="Avenir Book"/>
              </a:rPr>
              <a:t>∞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C0A1AD19-3DA6-B5E3-0DB2-B965175D1C6B}"/>
              </a:ext>
            </a:extLst>
          </p:cNvPr>
          <p:cNvSpPr txBox="1">
            <a:spLocks noChangeArrowheads="1"/>
          </p:cNvSpPr>
          <p:nvPr/>
        </p:nvSpPr>
        <p:spPr>
          <a:xfrm>
            <a:off x="940747" y="6062273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Susanne </a:t>
            </a:r>
            <a:r>
              <a:rPr lang="de-CH" sz="1100" dirty="0" err="1">
                <a:solidFill>
                  <a:srgbClr val="000000"/>
                </a:solidFill>
                <a:ea typeface="+mn-ea"/>
                <a:cs typeface="Trebuchet MS"/>
              </a:rPr>
              <a:t>Freidl</a:t>
            </a:r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, KV Zürich Business School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405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24A3C-810D-426B-6AEB-91876CD2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923330"/>
          </a:xfrm>
        </p:spPr>
        <p:txBody>
          <a:bodyPr/>
          <a:lstStyle/>
          <a:p>
            <a:r>
              <a:rPr lang="de-DE" sz="2800" b="1" dirty="0">
                <a:solidFill>
                  <a:srgbClr val="000000"/>
                </a:solidFill>
                <a:latin typeface="+mj-lt"/>
                <a:cs typeface="Trebuchet MS"/>
              </a:rPr>
              <a:t>Knacknüsse können auch sehr Erfahrenen im Weg liegen</a:t>
            </a:r>
            <a:br>
              <a:rPr lang="de-DE" sz="3200" b="1" dirty="0">
                <a:solidFill>
                  <a:srgbClr val="000000"/>
                </a:solidFill>
                <a:latin typeface="+mj-lt"/>
                <a:cs typeface="Trebuchet MS"/>
              </a:rPr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A630B5-E376-02A3-CC0F-9B89F12AF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dirty="0"/>
              <a:t>Lehrpersonen stossen immer wieder auf Herausforderungen; mit methodischem Repertoire und Erfahrung passen sie  Unterricht an ...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0A9E5F-DA25-03FA-30A7-920BA208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2E3606-D368-C034-C20B-5F7B5DA2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Line 52">
            <a:extLst>
              <a:ext uri="{FF2B5EF4-FFF2-40B4-BE49-F238E27FC236}">
                <a16:creationId xmlns:a16="http://schemas.microsoft.com/office/drawing/2014/main" id="{8D4F3B7C-CDF7-2EDE-6B42-2CD318B9FE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526" y="3906636"/>
            <a:ext cx="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latin typeface="Trebuchet MS"/>
              <a:cs typeface="Trebuchet MS"/>
            </a:endParaRPr>
          </a:p>
        </p:txBody>
      </p:sp>
      <p:sp>
        <p:nvSpPr>
          <p:cNvPr id="10" name="Line 36">
            <a:extLst>
              <a:ext uri="{FF2B5EF4-FFF2-40B4-BE49-F238E27FC236}">
                <a16:creationId xmlns:a16="http://schemas.microsoft.com/office/drawing/2014/main" id="{CA04B5D9-9ACD-1C66-B6AA-E238C9597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-31265" y="3903858"/>
            <a:ext cx="1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latin typeface="Trebuchet MS"/>
              <a:cs typeface="Trebuchet MS"/>
            </a:endParaRPr>
          </a:p>
        </p:txBody>
      </p:sp>
      <p:sp>
        <p:nvSpPr>
          <p:cNvPr id="11" name="Line 42">
            <a:extLst>
              <a:ext uri="{FF2B5EF4-FFF2-40B4-BE49-F238E27FC236}">
                <a16:creationId xmlns:a16="http://schemas.microsoft.com/office/drawing/2014/main" id="{FED73E10-0B84-0CA9-8376-1DFDACF6E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778" y="3904439"/>
            <a:ext cx="1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latin typeface="Trebuchet MS"/>
              <a:cs typeface="Trebuchet MS"/>
            </a:endParaRPr>
          </a:p>
        </p:txBody>
      </p:sp>
      <p:sp>
        <p:nvSpPr>
          <p:cNvPr id="12" name="Line 36">
            <a:extLst>
              <a:ext uri="{FF2B5EF4-FFF2-40B4-BE49-F238E27FC236}">
                <a16:creationId xmlns:a16="http://schemas.microsoft.com/office/drawing/2014/main" id="{5B92C673-077E-0B10-792B-BFCF4A39B9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0378" y="3901380"/>
            <a:ext cx="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FFFFFF">
                  <a:lumMod val="75000"/>
                </a:srgbClr>
              </a:solidFill>
              <a:latin typeface="Trebuchet MS"/>
              <a:cs typeface="Trebuchet MS"/>
            </a:endParaRP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F6E33B84-9795-5A2A-5A43-2C9419BEB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2071" y="3898901"/>
            <a:ext cx="1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FFFFFF">
                  <a:lumMod val="75000"/>
                </a:srgbClr>
              </a:solidFill>
              <a:latin typeface="Trebuchet MS"/>
              <a:cs typeface="Trebuchet M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D997D69-FAC6-BF95-4D17-3F7D5475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6625" flipH="1">
            <a:off x="547515" y="3561669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3B9E296-087D-07CD-BCD7-8671261A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65076" y="3629110"/>
            <a:ext cx="616564" cy="3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81A8F21-EB56-50B5-2D45-5A272B55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5089" flipH="1">
            <a:off x="1742497" y="3536617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662C46F-E739-D7F1-6632-27C56808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9347" flipH="1">
            <a:off x="2316998" y="3570193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54EA4C8-AB6B-7EFB-B388-477EF825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66447" y="3595244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52">
            <a:extLst>
              <a:ext uri="{FF2B5EF4-FFF2-40B4-BE49-F238E27FC236}">
                <a16:creationId xmlns:a16="http://schemas.microsoft.com/office/drawing/2014/main" id="{6A6DE11E-D456-FBB8-38AF-24E207CB9F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2894" y="3881744"/>
            <a:ext cx="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latin typeface="Trebuchet MS"/>
              <a:cs typeface="Trebuchet MS"/>
            </a:endParaRPr>
          </a:p>
        </p:txBody>
      </p:sp>
      <p:sp>
        <p:nvSpPr>
          <p:cNvPr id="20" name="Line 36">
            <a:extLst>
              <a:ext uri="{FF2B5EF4-FFF2-40B4-BE49-F238E27FC236}">
                <a16:creationId xmlns:a16="http://schemas.microsoft.com/office/drawing/2014/main" id="{708D2DFA-9B16-FC19-FEBC-68598173DC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6746" y="3876488"/>
            <a:ext cx="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FFFFFF">
                  <a:lumMod val="75000"/>
                </a:srgbClr>
              </a:solidFill>
              <a:latin typeface="Trebuchet MS"/>
              <a:cs typeface="Trebuchet M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3A99A0F-F138-9143-5EF7-8788FBAC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31444" y="3529062"/>
            <a:ext cx="616564" cy="3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BFBD302-250F-07BB-C9C1-9EB8A834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08865" y="3511725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4AB897E-D9CE-8083-A83B-12CCDAC5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70840" y="3595405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2CDA2D4-EF2E-6558-27D2-149B8653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0600" flipH="1">
            <a:off x="6845549" y="3520248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6">
            <a:extLst>
              <a:ext uri="{FF2B5EF4-FFF2-40B4-BE49-F238E27FC236}">
                <a16:creationId xmlns:a16="http://schemas.microsoft.com/office/drawing/2014/main" id="{F66DBD57-762B-5978-6B65-BD2BA51C4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0822" y="3907874"/>
            <a:ext cx="1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FFFFFF">
                  <a:lumMod val="75000"/>
                </a:srgbClr>
              </a:solidFill>
              <a:latin typeface="Trebuchet MS"/>
              <a:cs typeface="Trebuchet MS"/>
            </a:endParaRP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id="{C92E23B3-AC52-516A-AD74-FCDBE95E91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1645" y="3890717"/>
            <a:ext cx="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e-CH">
              <a:latin typeface="Trebuchet MS"/>
              <a:cs typeface="Trebuchet MS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A748241-DEC7-EAA3-F4E9-E52E4C02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5183" flipH="1">
            <a:off x="3570108" y="3545750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BC6CA12-1445-5144-C399-70B83BB2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00195" y="3638243"/>
            <a:ext cx="616564" cy="3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CB0CBD1-1786-272E-C447-2D180FBE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5183" flipH="1">
            <a:off x="7627846" y="3547536"/>
            <a:ext cx="673824" cy="4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4">
            <a:extLst>
              <a:ext uri="{FF2B5EF4-FFF2-40B4-BE49-F238E27FC236}">
                <a16:creationId xmlns:a16="http://schemas.microsoft.com/office/drawing/2014/main" id="{A36C08CA-50FF-2D0C-B20B-CC91E844D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623" y="4013493"/>
            <a:ext cx="8224984" cy="35538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Trebuchet MS"/>
              <a:ea typeface="ＭＳ Ｐゴシック" pitchFamily="1" charset="-128"/>
              <a:cs typeface="Trebuchet MS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E972798-56DD-7B18-3783-BB70DD1E5A7A}"/>
              </a:ext>
            </a:extLst>
          </p:cNvPr>
          <p:cNvGrpSpPr/>
          <p:nvPr/>
        </p:nvGrpSpPr>
        <p:grpSpPr>
          <a:xfrm>
            <a:off x="406800" y="2912468"/>
            <a:ext cx="7866039" cy="2927094"/>
            <a:chOff x="388520" y="2657023"/>
            <a:chExt cx="7866039" cy="2927094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AF33594-D54B-8D8B-E583-C11285B9F2FF}"/>
                </a:ext>
              </a:extLst>
            </p:cNvPr>
            <p:cNvSpPr txBox="1"/>
            <p:nvPr/>
          </p:nvSpPr>
          <p:spPr>
            <a:xfrm>
              <a:off x="388520" y="4568454"/>
              <a:ext cx="78660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dirty="0"/>
                <a:t>Die meisten stossen gelegentlich auf grosse Herausforderungen.</a:t>
              </a:r>
              <a:br>
                <a:rPr lang="de-CH" sz="2000" dirty="0"/>
              </a:br>
              <a:r>
                <a:rPr lang="de-CH" sz="2000" dirty="0"/>
                <a:t>Oft liegen diese nicht zum ersten Mal im Weg.</a:t>
              </a:r>
              <a:br>
                <a:rPr lang="de-CH" sz="2000" dirty="0"/>
              </a:br>
              <a:r>
                <a:rPr lang="de-CH" sz="2000" dirty="0">
                  <a:sym typeface="Wingdings" panose="05000000000000000000" pitchFamily="2" charset="2"/>
                </a:rPr>
                <a:t> </a:t>
              </a:r>
              <a:r>
                <a:rPr lang="de-CH" sz="2000" b="1" dirty="0">
                  <a:sym typeface="Wingdings" panose="05000000000000000000" pitchFamily="2" charset="2"/>
                </a:rPr>
                <a:t>hier kann Luuise helfen</a:t>
              </a:r>
              <a:r>
                <a:rPr lang="de-CH" sz="2000" dirty="0">
                  <a:sym typeface="Wingdings" panose="05000000000000000000" pitchFamily="2" charset="2"/>
                </a:rPr>
                <a:t>.</a:t>
              </a:r>
              <a:r>
                <a:rPr lang="de-CH" sz="2000" dirty="0"/>
                <a:t> </a:t>
              </a: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FE8333A-44BC-6E56-BF7B-B18BA4E80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377" y="2657023"/>
              <a:ext cx="1477423" cy="147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6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6C41D-BFFF-AB74-2601-D6124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DE" sz="2800" b="1" kern="1200" dirty="0">
                <a:solidFill>
                  <a:schemeClr val="tx1"/>
                </a:solidFill>
                <a:cs typeface="Times New Roman" pitchFamily="18" charset="0"/>
              </a:rPr>
              <a:t>Beispiele für </a:t>
            </a:r>
            <a:r>
              <a:rPr lang="de-CH" sz="2800" b="1" dirty="0"/>
              <a:t>»</a:t>
            </a:r>
            <a:r>
              <a:rPr lang="de-CH" sz="2800" b="1" kern="1200" dirty="0">
                <a:solidFill>
                  <a:schemeClr val="tx1"/>
                </a:solidFill>
                <a:cs typeface="Times New Roman" pitchFamily="18" charset="0"/>
              </a:rPr>
              <a:t>Knacknüsse</a:t>
            </a:r>
            <a:r>
              <a:rPr lang="de-CH" sz="2800" b="1" dirty="0"/>
              <a:t>«</a:t>
            </a:r>
            <a:endParaRPr lang="de-CH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96554B-6717-9D91-BE55-C93951B7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geringe Präsenz </a:t>
            </a:r>
            <a:r>
              <a:rPr lang="de-CH" sz="1600" dirty="0">
                <a:solidFill>
                  <a:prstClr val="black"/>
                </a:solidFill>
              </a:rPr>
              <a:t>der SuS (z. B. Verspätungen; Arbeitsunterlagen/Geräte nicht parat)</a:t>
            </a:r>
          </a:p>
          <a:p>
            <a:pPr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Unruhe/hoher</a:t>
            </a:r>
            <a:r>
              <a:rPr lang="de-CH" sz="1600" dirty="0">
                <a:solidFill>
                  <a:prstClr val="black"/>
                </a:solidFill>
              </a:rPr>
              <a:t> </a:t>
            </a:r>
            <a:r>
              <a:rPr lang="de-CH" sz="1600" b="1" dirty="0">
                <a:solidFill>
                  <a:srgbClr val="1F497D"/>
                </a:solidFill>
              </a:rPr>
              <a:t>Lärmpegel/Ablenkungen </a:t>
            </a:r>
            <a:r>
              <a:rPr lang="de-CH" sz="1600" dirty="0">
                <a:solidFill>
                  <a:prstClr val="black"/>
                </a:solidFill>
              </a:rPr>
              <a:t>während Plenum, Einzel-/Gruppenarbeit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passive Klasse</a:t>
            </a:r>
            <a:r>
              <a:rPr lang="de-CH" sz="1600" dirty="0">
                <a:solidFill>
                  <a:prstClr val="black"/>
                </a:solidFill>
              </a:rPr>
              <a:t>/wenig Aktive: Unterricht mit 1–3 «Stars», Rest ist absent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dirty="0">
                <a:solidFill>
                  <a:prstClr val="black"/>
                </a:solidFill>
              </a:rPr>
              <a:t>SuS bearbeiten </a:t>
            </a:r>
            <a:r>
              <a:rPr lang="de-CH" sz="1600" b="1" dirty="0">
                <a:solidFill>
                  <a:srgbClr val="1F497D"/>
                </a:solidFill>
              </a:rPr>
              <a:t>Aufgaben</a:t>
            </a:r>
            <a:r>
              <a:rPr lang="de-CH" sz="1600" dirty="0">
                <a:solidFill>
                  <a:prstClr val="black"/>
                </a:solidFill>
              </a:rPr>
              <a:t> </a:t>
            </a:r>
            <a:r>
              <a:rPr lang="de-CH" sz="1600" b="1" dirty="0">
                <a:solidFill>
                  <a:srgbClr val="1F497D"/>
                </a:solidFill>
              </a:rPr>
              <a:t>nicht/falsch/nachlässig</a:t>
            </a:r>
            <a:r>
              <a:rPr lang="de-CH" sz="1600" dirty="0">
                <a:solidFill>
                  <a:prstClr val="black"/>
                </a:solidFill>
              </a:rPr>
              <a:t> – «Minimalisten»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Lernprozesse</a:t>
            </a:r>
            <a:r>
              <a:rPr lang="de-CH" sz="1600" dirty="0">
                <a:solidFill>
                  <a:prstClr val="black"/>
                </a:solidFill>
              </a:rPr>
              <a:t> der SuS während der Lektion unvollständig, inkonsistent, ineffizient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kaum Bereitschaft </a:t>
            </a:r>
            <a:r>
              <a:rPr lang="de-CH" sz="1600" dirty="0">
                <a:solidFill>
                  <a:prstClr val="black"/>
                </a:solidFill>
              </a:rPr>
              <a:t>v. SuS, </a:t>
            </a:r>
            <a:r>
              <a:rPr lang="de-CH" sz="1600" b="1" dirty="0">
                <a:solidFill>
                  <a:srgbClr val="1F497D"/>
                </a:solidFill>
              </a:rPr>
              <a:t>effektiv/selbständig</a:t>
            </a:r>
            <a:r>
              <a:rPr lang="de-CH" sz="1600" dirty="0">
                <a:solidFill>
                  <a:prstClr val="black"/>
                </a:solidFill>
              </a:rPr>
              <a:t>  zu üben/in Gruppen zu arbeiten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Wenig nachhaltiges  Wissen und Können im Fach; wenig Anwendung 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Erwartete </a:t>
            </a:r>
            <a:r>
              <a:rPr lang="de-CH" sz="1600" b="1" dirty="0">
                <a:solidFill>
                  <a:srgbClr val="1F497D"/>
                </a:solidFill>
              </a:rPr>
              <a:t>Wissensbasis wird kaum aktiviert</a:t>
            </a:r>
            <a:r>
              <a:rPr lang="de-CH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; gerade auch quer über Fächer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sz="1600" b="1" dirty="0">
                <a:solidFill>
                  <a:srgbClr val="1F497D"/>
                </a:solidFill>
              </a:rPr>
              <a:t>Zweifel</a:t>
            </a:r>
            <a:r>
              <a:rPr lang="de-CH" sz="1600" dirty="0">
                <a:solidFill>
                  <a:prstClr val="black"/>
                </a:solidFill>
              </a:rPr>
              <a:t> zum </a:t>
            </a:r>
            <a:r>
              <a:rPr lang="de-CH" sz="1600" b="1" dirty="0">
                <a:solidFill>
                  <a:srgbClr val="1F497D"/>
                </a:solidFill>
              </a:rPr>
              <a:t>Transferieren-Können </a:t>
            </a:r>
            <a:r>
              <a:rPr lang="de-CH" sz="1600" dirty="0">
                <a:solidFill>
                  <a:prstClr val="black"/>
                </a:solidFill>
              </a:rPr>
              <a:t>auf neue Aufgaben</a:t>
            </a:r>
            <a:endParaRPr lang="de-CH" sz="1600" b="1" dirty="0">
              <a:solidFill>
                <a:srgbClr val="1F497D"/>
              </a:solidFill>
            </a:endParaRP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endParaRPr lang="de-CH" sz="1400" dirty="0">
              <a:solidFill>
                <a:prstClr val="black"/>
              </a:solidFill>
            </a:endParaRPr>
          </a:p>
          <a:p>
            <a:pPr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1600" dirty="0">
              <a:solidFill>
                <a:prstClr val="black"/>
              </a:solidFill>
            </a:endParaRPr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975AD8-FD15-8DF9-09F0-AF734BF5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DA468-5FCE-48D3-54B3-EAF0EE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6" name="Stern mit 6 Zacken 24">
            <a:extLst>
              <a:ext uri="{FF2B5EF4-FFF2-40B4-BE49-F238E27FC236}">
                <a16:creationId xmlns:a16="http://schemas.microsoft.com/office/drawing/2014/main" id="{4B4B7B7E-2C9C-0774-0C1D-F32B655F7220}"/>
              </a:ext>
            </a:extLst>
          </p:cNvPr>
          <p:cNvSpPr/>
          <p:nvPr/>
        </p:nvSpPr>
        <p:spPr bwMode="auto">
          <a:xfrm>
            <a:off x="13008768" y="12357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986FD34-9EA7-3A77-3BF0-56031D85EB5F}"/>
              </a:ext>
            </a:extLst>
          </p:cNvPr>
          <p:cNvSpPr/>
          <p:nvPr/>
        </p:nvSpPr>
        <p:spPr>
          <a:xfrm>
            <a:off x="-2589088" y="2394528"/>
            <a:ext cx="1561672" cy="15712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1.6.2016 </a:t>
            </a:r>
            <a:r>
              <a:rPr lang="de-CH" dirty="0" err="1"/>
              <a:t>wbe</a:t>
            </a:r>
            <a:endParaRPr lang="de-CH" dirty="0"/>
          </a:p>
        </p:txBody>
      </p:sp>
      <p:sp>
        <p:nvSpPr>
          <p:cNvPr id="8" name="Fensterinhalt horizontal verschieben 22">
            <a:extLst>
              <a:ext uri="{FF2B5EF4-FFF2-40B4-BE49-F238E27FC236}">
                <a16:creationId xmlns:a16="http://schemas.microsoft.com/office/drawing/2014/main" id="{963140C3-D2FF-32F3-4450-8FCBB20F7492}"/>
              </a:ext>
            </a:extLst>
          </p:cNvPr>
          <p:cNvSpPr/>
          <p:nvPr/>
        </p:nvSpPr>
        <p:spPr bwMode="auto">
          <a:xfrm>
            <a:off x="-3553072" y="-141021"/>
            <a:ext cx="2857623" cy="174228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de-CH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4B183F-4A63-CA65-F3C2-FE83317EFC11}"/>
              </a:ext>
            </a:extLst>
          </p:cNvPr>
          <p:cNvSpPr txBox="1"/>
          <p:nvPr/>
        </p:nvSpPr>
        <p:spPr>
          <a:xfrm>
            <a:off x="12788288" y="4656860"/>
            <a:ext cx="3090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1F497D"/>
                </a:solidFill>
              </a:rPr>
              <a:t>Berufsschule:</a:t>
            </a:r>
          </a:p>
          <a:p>
            <a:r>
              <a:rPr lang="de-CH" b="1" dirty="0">
                <a:solidFill>
                  <a:srgbClr val="1F497D"/>
                </a:solidFill>
              </a:rPr>
              <a:t>Zweifel</a:t>
            </a:r>
            <a:r>
              <a:rPr lang="de-CH" dirty="0">
                <a:solidFill>
                  <a:prstClr val="black"/>
                </a:solidFill>
              </a:rPr>
              <a:t> zum </a:t>
            </a:r>
            <a:r>
              <a:rPr lang="de-CH" b="1" dirty="0">
                <a:solidFill>
                  <a:srgbClr val="1F497D"/>
                </a:solidFill>
              </a:rPr>
              <a:t>Transferieren-Können </a:t>
            </a:r>
            <a:r>
              <a:rPr lang="de-CH" dirty="0">
                <a:solidFill>
                  <a:prstClr val="black"/>
                </a:solidFill>
              </a:rPr>
              <a:t>auf neue Aufgaben </a:t>
            </a:r>
            <a:r>
              <a:rPr lang="de-CH" b="1" dirty="0">
                <a:solidFill>
                  <a:srgbClr val="1F497D"/>
                </a:solidFill>
              </a:rPr>
              <a:t>und auf die Berufspraxis</a:t>
            </a:r>
          </a:p>
          <a:p>
            <a:endParaRPr lang="de-CH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740EB5B-8A3C-2530-7BE1-B44A4FA6D407}"/>
              </a:ext>
            </a:extLst>
          </p:cNvPr>
          <p:cNvGrpSpPr/>
          <p:nvPr/>
        </p:nvGrpSpPr>
        <p:grpSpPr>
          <a:xfrm>
            <a:off x="9677924" y="617512"/>
            <a:ext cx="1749162" cy="1143558"/>
            <a:chOff x="6876256" y="404664"/>
            <a:chExt cx="1749162" cy="114355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E9F85B1-6068-E735-1EB0-07EAAB9AB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304" y="867714"/>
              <a:ext cx="680508" cy="68050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95D5AE8-6ED7-B50F-E34E-993B36F5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04664"/>
              <a:ext cx="673523" cy="67352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6108094-E22D-DBB3-0326-74B6EB2C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502" y="623229"/>
              <a:ext cx="687916" cy="687916"/>
            </a:xfrm>
            <a:prstGeom prst="rect">
              <a:avLst/>
            </a:prstGeom>
          </p:spPr>
        </p:pic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6870453A-DECA-EA59-07DF-D0FDDD83C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6055544"/>
            <a:ext cx="921702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/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Abgerundetes Rechteck 25">
            <a:extLst>
              <a:ext uri="{FF2B5EF4-FFF2-40B4-BE49-F238E27FC236}">
                <a16:creationId xmlns:a16="http://schemas.microsoft.com/office/drawing/2014/main" id="{AF164B7B-7A7A-CDDB-1022-C1D084780825}"/>
              </a:ext>
            </a:extLst>
          </p:cNvPr>
          <p:cNvSpPr/>
          <p:nvPr/>
        </p:nvSpPr>
        <p:spPr>
          <a:xfrm>
            <a:off x="839416" y="5480478"/>
            <a:ext cx="3196759" cy="769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Startbedingungen</a:t>
            </a:r>
            <a:r>
              <a:rPr lang="de-DE" sz="1400" b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br>
              <a:rPr lang="de-DE" sz="1400" b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bei mehreren/Klasse </a:t>
            </a:r>
            <a:r>
              <a:rPr lang="de-DE" sz="1300" b="1" dirty="0">
                <a:solidFill>
                  <a:prstClr val="black"/>
                </a:solidFill>
                <a:ea typeface="ＭＳ 明朝"/>
                <a:cs typeface="Times New Roman"/>
              </a:rPr>
              <a:t>nachteilig</a:t>
            </a:r>
          </a:p>
        </p:txBody>
      </p:sp>
      <p:sp>
        <p:nvSpPr>
          <p:cNvPr id="16" name="Abgerundetes Rechteck 26">
            <a:extLst>
              <a:ext uri="{FF2B5EF4-FFF2-40B4-BE49-F238E27FC236}">
                <a16:creationId xmlns:a16="http://schemas.microsoft.com/office/drawing/2014/main" id="{63A77124-F02D-1087-84BD-669CB587A56F}"/>
              </a:ext>
            </a:extLst>
          </p:cNvPr>
          <p:cNvSpPr/>
          <p:nvPr/>
        </p:nvSpPr>
        <p:spPr>
          <a:xfrm>
            <a:off x="4190046" y="5483336"/>
            <a:ext cx="3385890" cy="766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54000" tIns="45720" rIns="5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Lernhandeln/aktive Lernzeit</a:t>
            </a:r>
            <a:b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wenig oder sehr ungleich verteilt</a:t>
            </a:r>
            <a:endParaRPr lang="de-CH" sz="1100" dirty="0">
              <a:solidFill>
                <a:srgbClr val="262626"/>
              </a:solidFill>
              <a:ea typeface="ＭＳ 明朝"/>
              <a:cs typeface="Times New Roman"/>
            </a:endParaRPr>
          </a:p>
        </p:txBody>
      </p:sp>
      <p:sp>
        <p:nvSpPr>
          <p:cNvPr id="17" name="Abgerundetes Rechteck 27">
            <a:extLst>
              <a:ext uri="{FF2B5EF4-FFF2-40B4-BE49-F238E27FC236}">
                <a16:creationId xmlns:a16="http://schemas.microsoft.com/office/drawing/2014/main" id="{B2DD44B7-3BBE-515D-459C-A5F8A9AB2C41}"/>
              </a:ext>
            </a:extLst>
          </p:cNvPr>
          <p:cNvSpPr/>
          <p:nvPr/>
        </p:nvSpPr>
        <p:spPr>
          <a:xfrm>
            <a:off x="7729807" y="5492356"/>
            <a:ext cx="3385890" cy="769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" tIns="45720" rIns="3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Lernresultate</a:t>
            </a:r>
            <a:b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fehlerhaft/unvollständig/oberflächlich</a:t>
            </a:r>
            <a:endParaRPr lang="de-DE" sz="1300" dirty="0">
              <a:solidFill>
                <a:srgbClr val="262626"/>
              </a:solidFill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13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307883-4C42-45EC-38FE-59C26A62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93F5F9-CDFF-A756-CBB9-3486D47B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38A2574-3A37-09E1-DC99-9471487EC57F}"/>
              </a:ext>
            </a:extLst>
          </p:cNvPr>
          <p:cNvGrpSpPr/>
          <p:nvPr/>
        </p:nvGrpSpPr>
        <p:grpSpPr>
          <a:xfrm>
            <a:off x="2783632" y="782899"/>
            <a:ext cx="7248369" cy="5292202"/>
            <a:chOff x="1090561" y="879769"/>
            <a:chExt cx="7248369" cy="5292202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309A557-A8B4-40F5-262F-D0A1D448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244" y="879769"/>
              <a:ext cx="6264696" cy="47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4" tIns="45712" rIns="91424" bIns="45712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24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Fünf Luuise-Schritte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2E4806F-C952-4EC6-F6F9-034E1AA62B17}"/>
                </a:ext>
              </a:extLst>
            </p:cNvPr>
            <p:cNvSpPr/>
            <p:nvPr/>
          </p:nvSpPr>
          <p:spPr bwMode="auto">
            <a:xfrm>
              <a:off x="1090561" y="1424974"/>
              <a:ext cx="7248369" cy="474699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27C676E-3F8E-C4D8-9D65-D7736BAEC962}"/>
                </a:ext>
              </a:extLst>
            </p:cNvPr>
            <p:cNvSpPr/>
            <p:nvPr/>
          </p:nvSpPr>
          <p:spPr bwMode="auto">
            <a:xfrm>
              <a:off x="6198957" y="2142180"/>
              <a:ext cx="1896118" cy="10676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500" dirty="0">
                  <a:solidFill>
                    <a:srgbClr val="000000"/>
                  </a:solidFill>
                  <a:latin typeface="Calibri Light" panose="020F0302020204030204" pitchFamily="34" charset="0"/>
                  <a:ea typeface="ＭＳ Ｐゴシック" pitchFamily="34" charset="-128"/>
                </a:rPr>
                <a:t>Untersuchungs-planung</a:t>
              </a:r>
              <a:endParaRPr lang="de-DE" sz="1500" dirty="0">
                <a:solidFill>
                  <a:srgbClr val="000000"/>
                </a:solidFill>
                <a:latin typeface="Calibri Light" panose="020F03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715D75C-9D78-AD5D-5948-06E54F7E5D85}"/>
                </a:ext>
              </a:extLst>
            </p:cNvPr>
            <p:cNvSpPr txBox="1"/>
            <p:nvPr/>
          </p:nvSpPr>
          <p:spPr bwMode="auto">
            <a:xfrm>
              <a:off x="3006786" y="3928923"/>
              <a:ext cx="3300577" cy="440353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lnSpc>
                  <a:spcPts val="172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i="1" dirty="0">
                  <a:solidFill>
                    <a:srgbClr val="000000"/>
                  </a:solidFill>
                  <a:latin typeface="Tw Cen MT" pitchFamily="34" charset="0"/>
                </a:rPr>
                <a:t>Ausführungen in Unterricht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DADE67-EF0F-E7D9-2A33-25481AB48DB3}"/>
                </a:ext>
              </a:extLst>
            </p:cNvPr>
            <p:cNvSpPr/>
            <p:nvPr/>
          </p:nvSpPr>
          <p:spPr bwMode="auto">
            <a:xfrm>
              <a:off x="6219075" y="3498033"/>
              <a:ext cx="1876001" cy="10707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lnSpc>
                  <a:spcPts val="1600"/>
                </a:lnSpc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de-CH" sz="1600" dirty="0">
                  <a:solidFill>
                    <a:srgbClr val="000000"/>
                  </a:solidFill>
                  <a:latin typeface="Calibri Light" panose="020F0302020204030204" pitchFamily="34" charset="0"/>
                  <a:ea typeface="ＭＳ Ｐゴシック" pitchFamily="34" charset="-128"/>
                </a:rPr>
                <a:t>Informations-gewinnung</a:t>
              </a:r>
              <a:endParaRPr lang="de-DE" sz="1600" dirty="0">
                <a:solidFill>
                  <a:srgbClr val="000000"/>
                </a:solidFill>
                <a:latin typeface="Calibri Light" panose="020F03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C2391CF-B322-9080-F957-4B723BBED9BB}"/>
                </a:ext>
              </a:extLst>
            </p:cNvPr>
            <p:cNvSpPr/>
            <p:nvPr/>
          </p:nvSpPr>
          <p:spPr bwMode="auto">
            <a:xfrm>
              <a:off x="6239411" y="4822379"/>
              <a:ext cx="1876001" cy="10692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Ergebnis-</a:t>
              </a:r>
              <a:br>
                <a:rPr lang="de-CH" sz="1600" dirty="0">
                  <a:solidFill>
                    <a:srgbClr val="000000"/>
                  </a:solidFill>
                  <a:latin typeface="Calibri Light" panose="020F0302020204030204" pitchFamily="34" charset="0"/>
                </a:rPr>
              </a:br>
              <a:r>
                <a:rPr lang="de-CH" sz="1600" dirty="0" err="1">
                  <a:solidFill>
                    <a:srgbClr val="000000"/>
                  </a:solidFill>
                  <a:latin typeface="Calibri Light" panose="020F0302020204030204" pitchFamily="34" charset="0"/>
                </a:rPr>
                <a:t>nutzung</a:t>
              </a:r>
              <a:endParaRPr lang="de-CH" sz="16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feld 17">
              <a:extLst>
                <a:ext uri="{FF2B5EF4-FFF2-40B4-BE49-F238E27FC236}">
                  <a16:creationId xmlns:a16="http://schemas.microsoft.com/office/drawing/2014/main" id="{976112D7-EC7F-EF61-FFD9-7A3B9C894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363" y="1640186"/>
              <a:ext cx="16489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2200" dirty="0">
                  <a:solidFill>
                    <a:srgbClr val="000000"/>
                  </a:solidFill>
                  <a:latin typeface="+mn-lt"/>
                </a:rPr>
                <a:t>Untersuchen</a:t>
              </a:r>
            </a:p>
          </p:txBody>
        </p:sp>
        <p:sp>
          <p:nvSpPr>
            <p:cNvPr id="12" name="Pfeil nach rechts 51">
              <a:extLst>
                <a:ext uri="{FF2B5EF4-FFF2-40B4-BE49-F238E27FC236}">
                  <a16:creationId xmlns:a16="http://schemas.microsoft.com/office/drawing/2014/main" id="{C731049F-99D7-5614-BF9A-661A7D80018B}"/>
                </a:ext>
              </a:extLst>
            </p:cNvPr>
            <p:cNvSpPr/>
            <p:nvPr/>
          </p:nvSpPr>
          <p:spPr bwMode="auto">
            <a:xfrm rot="5400000">
              <a:off x="6895814" y="4527108"/>
              <a:ext cx="482283" cy="380564"/>
            </a:xfrm>
            <a:prstGeom prst="rightArrow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Pfeil nach rechts 52">
              <a:extLst>
                <a:ext uri="{FF2B5EF4-FFF2-40B4-BE49-F238E27FC236}">
                  <a16:creationId xmlns:a16="http://schemas.microsoft.com/office/drawing/2014/main" id="{BDF92C02-BD73-D90B-75F4-E55A46A92539}"/>
                </a:ext>
              </a:extLst>
            </p:cNvPr>
            <p:cNvSpPr/>
            <p:nvPr/>
          </p:nvSpPr>
          <p:spPr bwMode="auto">
            <a:xfrm rot="5400000">
              <a:off x="6896573" y="3193246"/>
              <a:ext cx="480766" cy="380564"/>
            </a:xfrm>
            <a:prstGeom prst="rightArrow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61072A91-6752-A8C0-636D-34ED7AEDE3E1}"/>
                </a:ext>
              </a:extLst>
            </p:cNvPr>
            <p:cNvGrpSpPr/>
            <p:nvPr/>
          </p:nvGrpSpPr>
          <p:grpSpPr>
            <a:xfrm>
              <a:off x="1196650" y="1685637"/>
              <a:ext cx="2102327" cy="4419408"/>
              <a:chOff x="1325379" y="1640182"/>
              <a:chExt cx="2102327" cy="4419408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2CA18BF0-3F05-4062-A9B7-BC92C39B836C}"/>
                  </a:ext>
                </a:extLst>
              </p:cNvPr>
              <p:cNvSpPr/>
              <p:nvPr/>
            </p:nvSpPr>
            <p:spPr bwMode="auto">
              <a:xfrm>
                <a:off x="1400821" y="2137631"/>
                <a:ext cx="1876001" cy="10692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ＭＳ Ｐゴシック" pitchFamily="34" charset="-128"/>
                  </a:rPr>
                  <a:t>Konzept</a:t>
                </a:r>
                <a:endParaRPr lang="de-DE" sz="1600" dirty="0">
                  <a:solidFill>
                    <a:srgbClr val="000000"/>
                  </a:solidFill>
                  <a:latin typeface="Calibri Light" panose="020F03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679F0A8-A689-7227-5EC5-1D99D636358F}"/>
                  </a:ext>
                </a:extLst>
              </p:cNvPr>
              <p:cNvSpPr/>
              <p:nvPr/>
            </p:nvSpPr>
            <p:spPr bwMode="auto">
              <a:xfrm>
                <a:off x="1420939" y="3494999"/>
                <a:ext cx="1876001" cy="106921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ＭＳ Ｐゴシック" pitchFamily="34" charset="-128"/>
                  </a:rPr>
                  <a:t>Durchführung</a:t>
                </a:r>
                <a:endParaRPr lang="de-DE" sz="1600" dirty="0">
                  <a:solidFill>
                    <a:srgbClr val="000000"/>
                  </a:solidFill>
                  <a:latin typeface="Calibri Light" panose="020F030202020403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750C6C13-0809-8F5B-BEF1-DA13B6E1CB4F}"/>
                  </a:ext>
                </a:extLst>
              </p:cNvPr>
              <p:cNvSpPr/>
              <p:nvPr/>
            </p:nvSpPr>
            <p:spPr bwMode="auto">
              <a:xfrm>
                <a:off x="1420939" y="4861467"/>
                <a:ext cx="1876001" cy="10692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Resultat</a:t>
                </a:r>
              </a:p>
            </p:txBody>
          </p:sp>
          <p:sp>
            <p:nvSpPr>
              <p:cNvPr id="30" name="Textfeld 18">
                <a:extLst>
                  <a:ext uri="{FF2B5EF4-FFF2-40B4-BE49-F238E27FC236}">
                    <a16:creationId xmlns:a16="http://schemas.microsoft.com/office/drawing/2014/main" id="{C423FB3B-BECA-341E-9AD2-F97D679E90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5553" y="1649924"/>
                <a:ext cx="164654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2200" dirty="0">
                    <a:solidFill>
                      <a:srgbClr val="000000"/>
                    </a:solidFill>
                    <a:ea typeface="ＭＳ Ｐゴシック" pitchFamily="1" charset="-128"/>
                    <a:cs typeface="ＭＳ Ｐゴシック" pitchFamily="1" charset="-128"/>
                  </a:rPr>
                  <a:t>Unterrichten</a:t>
                </a:r>
              </a:p>
            </p:txBody>
          </p:sp>
          <p:sp>
            <p:nvSpPr>
              <p:cNvPr id="31" name="Pfeil nach rechts 50">
                <a:extLst>
                  <a:ext uri="{FF2B5EF4-FFF2-40B4-BE49-F238E27FC236}">
                    <a16:creationId xmlns:a16="http://schemas.microsoft.com/office/drawing/2014/main" id="{A9778D42-4896-2832-EA78-37EDEBB20B87}"/>
                  </a:ext>
                </a:extLst>
              </p:cNvPr>
              <p:cNvSpPr/>
              <p:nvPr/>
            </p:nvSpPr>
            <p:spPr bwMode="auto">
              <a:xfrm rot="5400000">
                <a:off x="2117797" y="3151539"/>
                <a:ext cx="482283" cy="380564"/>
              </a:xfrm>
              <a:prstGeom prst="rightArrow">
                <a:avLst/>
              </a:prstGeom>
              <a:solidFill>
                <a:schemeClr val="accent1">
                  <a:alpha val="6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Pfeil nach rechts 53">
                <a:extLst>
                  <a:ext uri="{FF2B5EF4-FFF2-40B4-BE49-F238E27FC236}">
                    <a16:creationId xmlns:a16="http://schemas.microsoft.com/office/drawing/2014/main" id="{C75AE72A-7D77-2B63-49B8-3208BDC32DE8}"/>
                  </a:ext>
                </a:extLst>
              </p:cNvPr>
              <p:cNvSpPr/>
              <p:nvPr/>
            </p:nvSpPr>
            <p:spPr bwMode="auto">
              <a:xfrm rot="5400000">
                <a:off x="2131209" y="4527108"/>
                <a:ext cx="482283" cy="380564"/>
              </a:xfrm>
              <a:prstGeom prst="rightArrow">
                <a:avLst/>
              </a:prstGeom>
              <a:solidFill>
                <a:schemeClr val="accent1">
                  <a:alpha val="6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1E07B532-10DF-6279-7154-FACEAF743924}"/>
                  </a:ext>
                </a:extLst>
              </p:cNvPr>
              <p:cNvSpPr/>
              <p:nvPr/>
            </p:nvSpPr>
            <p:spPr bwMode="auto">
              <a:xfrm>
                <a:off x="1325379" y="1640182"/>
                <a:ext cx="2102327" cy="4419408"/>
              </a:xfrm>
              <a:prstGeom prst="rect">
                <a:avLst/>
              </a:prstGeom>
              <a:noFill/>
              <a:ln w="5080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8E63CE1-413C-8D79-C744-3BF6F47DEB48}"/>
                </a:ext>
              </a:extLst>
            </p:cNvPr>
            <p:cNvSpPr/>
            <p:nvPr/>
          </p:nvSpPr>
          <p:spPr bwMode="auto">
            <a:xfrm>
              <a:off x="6105072" y="1640182"/>
              <a:ext cx="2102327" cy="4419408"/>
            </a:xfrm>
            <a:prstGeom prst="rect">
              <a:avLst/>
            </a:prstGeom>
            <a:noFill/>
            <a:ln w="508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D56D410-0327-4A51-5341-D25A4258130F}"/>
                </a:ext>
              </a:extLst>
            </p:cNvPr>
            <p:cNvSpPr txBox="1"/>
            <p:nvPr/>
          </p:nvSpPr>
          <p:spPr bwMode="auto">
            <a:xfrm>
              <a:off x="3033364" y="2220469"/>
              <a:ext cx="1828617" cy="6555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S.m.a.r.t.-Ziel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31DF79-4997-D3D8-528E-A31C31D3CE5F}"/>
                </a:ext>
              </a:extLst>
            </p:cNvPr>
            <p:cNvSpPr txBox="1"/>
            <p:nvPr/>
          </p:nvSpPr>
          <p:spPr bwMode="auto">
            <a:xfrm>
              <a:off x="3050626" y="3226660"/>
              <a:ext cx="1699198" cy="6491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Unterrichts-intervention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564A1A1-C3B2-5002-28CC-98AF6F722868}"/>
                </a:ext>
              </a:extLst>
            </p:cNvPr>
            <p:cNvSpPr txBox="1"/>
            <p:nvPr/>
          </p:nvSpPr>
          <p:spPr bwMode="auto">
            <a:xfrm>
              <a:off x="4775766" y="3219189"/>
              <a:ext cx="1598024" cy="6487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Erhebungs-instrument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A0E5F91-3AEC-FC31-156C-238D3CD20739}"/>
                </a:ext>
              </a:extLst>
            </p:cNvPr>
            <p:cNvSpPr txBox="1"/>
            <p:nvPr/>
          </p:nvSpPr>
          <p:spPr bwMode="auto">
            <a:xfrm>
              <a:off x="3033363" y="1436704"/>
              <a:ext cx="1804235" cy="702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Knacknuss</a:t>
              </a:r>
            </a:p>
            <a:p>
              <a:pPr algn="ctr" defTabSz="914400" eaLnBrk="1" fontAlgn="base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40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 </a:t>
              </a:r>
              <a:r>
                <a:rPr lang="de-CH" sz="120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&amp; Annahmen</a:t>
              </a:r>
            </a:p>
          </p:txBody>
        </p:sp>
        <p:pic>
          <p:nvPicPr>
            <p:cNvPr id="20" name="Grafik 91">
              <a:extLst>
                <a:ext uri="{FF2B5EF4-FFF2-40B4-BE49-F238E27FC236}">
                  <a16:creationId xmlns:a16="http://schemas.microsoft.com/office/drawing/2014/main" id="{351B7B85-2525-0CBD-323D-F8764436D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5500" y="1264921"/>
              <a:ext cx="433808" cy="410251"/>
            </a:xfrm>
            <a:prstGeom prst="rect">
              <a:avLst/>
            </a:prstGeom>
          </p:spPr>
        </p:pic>
        <p:pic>
          <p:nvPicPr>
            <p:cNvPr id="21" name="Grafik 93">
              <a:extLst>
                <a:ext uri="{FF2B5EF4-FFF2-40B4-BE49-F238E27FC236}">
                  <a16:creationId xmlns:a16="http://schemas.microsoft.com/office/drawing/2014/main" id="{BC5CA835-A527-EC73-712A-361B9C8F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28250" flipH="1">
              <a:off x="2554357" y="2908437"/>
              <a:ext cx="373132" cy="753731"/>
            </a:xfrm>
            <a:prstGeom prst="rect">
              <a:avLst/>
            </a:prstGeom>
          </p:spPr>
        </p:pic>
        <p:pic>
          <p:nvPicPr>
            <p:cNvPr id="22" name="Grafik 94">
              <a:extLst>
                <a:ext uri="{FF2B5EF4-FFF2-40B4-BE49-F238E27FC236}">
                  <a16:creationId xmlns:a16="http://schemas.microsoft.com/office/drawing/2014/main" id="{68A7A9CE-4AF2-FD79-A627-7CF3E5402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77942">
              <a:off x="6368178" y="2925479"/>
              <a:ext cx="457644" cy="731421"/>
            </a:xfrm>
            <a:prstGeom prst="rect">
              <a:avLst/>
            </a:prstGeom>
          </p:spPr>
        </p:pic>
        <p:sp>
          <p:nvSpPr>
            <p:cNvPr id="23" name="Oval 102">
              <a:extLst>
                <a:ext uri="{FF2B5EF4-FFF2-40B4-BE49-F238E27FC236}">
                  <a16:creationId xmlns:a16="http://schemas.microsoft.com/office/drawing/2014/main" id="{CA2E109E-EB0D-F78E-FC42-45CCBC40BA10}"/>
                </a:ext>
              </a:extLst>
            </p:cNvPr>
            <p:cNvSpPr/>
            <p:nvPr/>
          </p:nvSpPr>
          <p:spPr>
            <a:xfrm>
              <a:off x="3050626" y="1494279"/>
              <a:ext cx="309206" cy="2774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4" name="Oval 103">
              <a:extLst>
                <a:ext uri="{FF2B5EF4-FFF2-40B4-BE49-F238E27FC236}">
                  <a16:creationId xmlns:a16="http://schemas.microsoft.com/office/drawing/2014/main" id="{1543E0F9-63CA-9577-CC0B-9F3559CB3F1E}"/>
                </a:ext>
              </a:extLst>
            </p:cNvPr>
            <p:cNvSpPr/>
            <p:nvPr/>
          </p:nvSpPr>
          <p:spPr>
            <a:xfrm>
              <a:off x="3026227" y="2227419"/>
              <a:ext cx="309206" cy="2774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5" name="Oval 104">
              <a:extLst>
                <a:ext uri="{FF2B5EF4-FFF2-40B4-BE49-F238E27FC236}">
                  <a16:creationId xmlns:a16="http://schemas.microsoft.com/office/drawing/2014/main" id="{41E38DD3-A8BA-83C8-67B3-4DE26884FED4}"/>
                </a:ext>
              </a:extLst>
            </p:cNvPr>
            <p:cNvSpPr/>
            <p:nvPr/>
          </p:nvSpPr>
          <p:spPr>
            <a:xfrm>
              <a:off x="3070812" y="3232062"/>
              <a:ext cx="309206" cy="2774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6" name="Oval 105">
              <a:extLst>
                <a:ext uri="{FF2B5EF4-FFF2-40B4-BE49-F238E27FC236}">
                  <a16:creationId xmlns:a16="http://schemas.microsoft.com/office/drawing/2014/main" id="{351F3D61-DC2A-D8BD-03D8-C961B0F2269C}"/>
                </a:ext>
              </a:extLst>
            </p:cNvPr>
            <p:cNvSpPr/>
            <p:nvPr/>
          </p:nvSpPr>
          <p:spPr>
            <a:xfrm>
              <a:off x="6021394" y="3214985"/>
              <a:ext cx="309206" cy="2774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prstClr val="black"/>
                  </a:solidFill>
                </a:rPr>
                <a:t>4</a:t>
              </a:r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DBEC6896-8036-D2DE-CC77-F297606CFB92}"/>
              </a:ext>
            </a:extLst>
          </p:cNvPr>
          <p:cNvSpPr/>
          <p:nvPr/>
        </p:nvSpPr>
        <p:spPr>
          <a:xfrm>
            <a:off x="11648950" y="-675456"/>
            <a:ext cx="3160017" cy="3823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sym typeface="Wingdings" pitchFamily="2" charset="2"/>
              </a:rPr>
              <a:t>Luuise Schrittmodell</a:t>
            </a:r>
          </a:p>
        </p:txBody>
      </p:sp>
      <p:grpSp>
        <p:nvGrpSpPr>
          <p:cNvPr id="35" name="Gruppieren 54">
            <a:extLst>
              <a:ext uri="{FF2B5EF4-FFF2-40B4-BE49-F238E27FC236}">
                <a16:creationId xmlns:a16="http://schemas.microsoft.com/office/drawing/2014/main" id="{286DD7B8-4E82-C38C-A703-AE5428ED38A4}"/>
              </a:ext>
            </a:extLst>
          </p:cNvPr>
          <p:cNvGrpSpPr>
            <a:grpSpLocks/>
          </p:cNvGrpSpPr>
          <p:nvPr/>
        </p:nvGrpSpPr>
        <p:grpSpPr bwMode="auto">
          <a:xfrm>
            <a:off x="-6623105" y="-455813"/>
            <a:ext cx="3957728" cy="4384575"/>
            <a:chOff x="221710" y="938216"/>
            <a:chExt cx="4513804" cy="5227634"/>
          </a:xfrm>
        </p:grpSpPr>
        <p:cxnSp>
          <p:nvCxnSpPr>
            <p:cNvPr id="36" name="Gewinkelte Verbindung 11">
              <a:extLst>
                <a:ext uri="{FF2B5EF4-FFF2-40B4-BE49-F238E27FC236}">
                  <a16:creationId xmlns:a16="http://schemas.microsoft.com/office/drawing/2014/main" id="{513CEDD8-376E-5F8F-BD4A-71FC013E7E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-122232" y="1308104"/>
              <a:ext cx="5227634" cy="4487858"/>
            </a:xfrm>
            <a:prstGeom prst="bentConnector3">
              <a:avLst>
                <a:gd name="adj1" fmla="val -4375"/>
              </a:avLst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Gewinkelte Verbindung 47">
              <a:extLst>
                <a:ext uri="{FF2B5EF4-FFF2-40B4-BE49-F238E27FC236}">
                  <a16:creationId xmlns:a16="http://schemas.microsoft.com/office/drawing/2014/main" id="{D4418719-8445-50F6-7F24-1E389D8420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7654" y="952500"/>
              <a:ext cx="4487860" cy="244475"/>
            </a:xfrm>
            <a:prstGeom prst="bentConnector2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feld 53">
              <a:extLst>
                <a:ext uri="{FF2B5EF4-FFF2-40B4-BE49-F238E27FC236}">
                  <a16:creationId xmlns:a16="http://schemas.microsoft.com/office/drawing/2014/main" id="{9658F4F3-E73B-31C1-0EEB-AE688BB35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858315" y="3086625"/>
              <a:ext cx="2581276" cy="4212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>
                  <a:solidFill>
                    <a:srgbClr val="FF0000"/>
                  </a:solidFill>
                </a:rPr>
                <a:t>zyklisch</a:t>
              </a:r>
            </a:p>
          </p:txBody>
        </p:sp>
      </p:grpSp>
      <p:sp>
        <p:nvSpPr>
          <p:cNvPr id="39" name="Ellipse 61">
            <a:extLst>
              <a:ext uri="{FF2B5EF4-FFF2-40B4-BE49-F238E27FC236}">
                <a16:creationId xmlns:a16="http://schemas.microsoft.com/office/drawing/2014/main" id="{C7B47540-FF29-B5B9-67CA-71FF75AA9836}"/>
              </a:ext>
            </a:extLst>
          </p:cNvPr>
          <p:cNvSpPr/>
          <p:nvPr/>
        </p:nvSpPr>
        <p:spPr bwMode="auto">
          <a:xfrm>
            <a:off x="-2587664" y="3450345"/>
            <a:ext cx="2585585" cy="1347282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latin typeface="Arial" charset="0"/>
              </a:rPr>
              <a:t>Benennung vereinfacht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171B77E-D679-05C6-6200-050D3DC02751}"/>
              </a:ext>
            </a:extLst>
          </p:cNvPr>
          <p:cNvSpPr/>
          <p:nvPr/>
        </p:nvSpPr>
        <p:spPr bwMode="auto">
          <a:xfrm>
            <a:off x="-2550634" y="589577"/>
            <a:ext cx="2585585" cy="1347282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latin typeface="Arial" charset="0"/>
              </a:rPr>
              <a:t>5 Schritte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latin typeface="Arial" charset="0"/>
              </a:rPr>
              <a:t>überarbeitet 6.2.23 wbe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BF9945A-2526-72F3-CC9F-800C35A5224E}"/>
              </a:ext>
            </a:extLst>
          </p:cNvPr>
          <p:cNvSpPr/>
          <p:nvPr/>
        </p:nvSpPr>
        <p:spPr bwMode="auto">
          <a:xfrm>
            <a:off x="-2610138" y="1895352"/>
            <a:ext cx="2585585" cy="1347282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latin typeface="Arial" charset="0"/>
              </a:rPr>
              <a:t>Links-rechts-Positionierung der 5 Schritte wichtig</a:t>
            </a:r>
          </a:p>
        </p:txBody>
      </p:sp>
    </p:spTree>
    <p:extLst>
      <p:ext uri="{BB962C8B-B14F-4D97-AF65-F5344CB8AC3E}">
        <p14:creationId xmlns:p14="http://schemas.microsoft.com/office/powerpoint/2010/main" val="16487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09A51-4D58-B6D5-0861-25FD2CF1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/>
              <a:t>Knacknuss-</a:t>
            </a:r>
            <a:r>
              <a:rPr lang="de-DE" b="1" dirty="0"/>
              <a:t> und Zielpyramide</a:t>
            </a:r>
            <a:endParaRPr lang="de-CH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AC7C7-1D84-CEC3-FB56-9167F6B7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5E086-CAED-515C-E852-5C8CE3CF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graphicFrame>
        <p:nvGraphicFramePr>
          <p:cNvPr id="27" name="Inhaltsplatzhalter 5">
            <a:extLst>
              <a:ext uri="{FF2B5EF4-FFF2-40B4-BE49-F238E27FC236}">
                <a16:creationId xmlns:a16="http://schemas.microsoft.com/office/drawing/2014/main" id="{FCD1DC89-79FF-D2D6-5DEE-7A8952E31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84031"/>
              </p:ext>
            </p:extLst>
          </p:nvPr>
        </p:nvGraphicFramePr>
        <p:xfrm>
          <a:off x="2067753" y="1789671"/>
          <a:ext cx="8182080" cy="439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Doppelte Welle 27">
            <a:extLst>
              <a:ext uri="{FF2B5EF4-FFF2-40B4-BE49-F238E27FC236}">
                <a16:creationId xmlns:a16="http://schemas.microsoft.com/office/drawing/2014/main" id="{A544B37B-254A-AA7D-8BA5-C8BADCAA08FD}"/>
              </a:ext>
            </a:extLst>
          </p:cNvPr>
          <p:cNvSpPr/>
          <p:nvPr/>
        </p:nvSpPr>
        <p:spPr>
          <a:xfrm>
            <a:off x="6373546" y="1054607"/>
            <a:ext cx="1506554" cy="893656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Bildung</a:t>
            </a:r>
          </a:p>
        </p:txBody>
      </p:sp>
      <p:pic>
        <p:nvPicPr>
          <p:cNvPr id="29" name="Grafik 16">
            <a:extLst>
              <a:ext uri="{FF2B5EF4-FFF2-40B4-BE49-F238E27FC236}">
                <a16:creationId xmlns:a16="http://schemas.microsoft.com/office/drawing/2014/main" id="{90151401-36B2-8301-A323-214B4B7DB4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4954" y="3584765"/>
            <a:ext cx="504974" cy="504974"/>
          </a:xfrm>
          <a:prstGeom prst="rect">
            <a:avLst/>
          </a:prstGeom>
        </p:spPr>
      </p:pic>
      <p:pic>
        <p:nvPicPr>
          <p:cNvPr id="30" name="Grafik 16">
            <a:extLst>
              <a:ext uri="{FF2B5EF4-FFF2-40B4-BE49-F238E27FC236}">
                <a16:creationId xmlns:a16="http://schemas.microsoft.com/office/drawing/2014/main" id="{711E861A-EAFB-785D-33F4-2D8D4EFAC4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47903" y="4719448"/>
            <a:ext cx="504974" cy="504974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10D5FFEB-4B48-E6F4-8A36-2B5AF36F2DD9}"/>
              </a:ext>
            </a:extLst>
          </p:cNvPr>
          <p:cNvSpPr txBox="1"/>
          <p:nvPr/>
        </p:nvSpPr>
        <p:spPr>
          <a:xfrm rot="1148023">
            <a:off x="5598698" y="3044909"/>
            <a:ext cx="866824" cy="251795"/>
          </a:xfrm>
          <a:prstGeom prst="rect">
            <a:avLst/>
          </a:prstGeom>
          <a:solidFill>
            <a:srgbClr val="FFFF00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de-CH" sz="1400" dirty="0"/>
              <a:t>s.m.a.r.t.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89AAC80-CCE8-C5DA-3ADB-8D79B68697FA}"/>
              </a:ext>
            </a:extLst>
          </p:cNvPr>
          <p:cNvGrpSpPr/>
          <p:nvPr/>
        </p:nvGrpSpPr>
        <p:grpSpPr>
          <a:xfrm>
            <a:off x="1765766" y="2103464"/>
            <a:ext cx="3453756" cy="2675312"/>
            <a:chOff x="155212" y="2154893"/>
            <a:chExt cx="3453756" cy="2675312"/>
          </a:xfrm>
        </p:grpSpPr>
        <p:sp>
          <p:nvSpPr>
            <p:cNvPr id="33" name="Pfeil nach unten 30">
              <a:extLst>
                <a:ext uri="{FF2B5EF4-FFF2-40B4-BE49-F238E27FC236}">
                  <a16:creationId xmlns:a16="http://schemas.microsoft.com/office/drawing/2014/main" id="{44E4B259-ACF6-24AF-5229-59C2850D9800}"/>
                </a:ext>
              </a:extLst>
            </p:cNvPr>
            <p:cNvSpPr/>
            <p:nvPr/>
          </p:nvSpPr>
          <p:spPr>
            <a:xfrm rot="2689964">
              <a:off x="3234268" y="2175260"/>
              <a:ext cx="374700" cy="1091115"/>
            </a:xfrm>
            <a:prstGeom prst="downArrow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CH" sz="1400" i="1" dirty="0">
                  <a:solidFill>
                    <a:schemeClr val="tx1"/>
                  </a:solidFill>
                </a:rPr>
                <a:t>legitimiert</a:t>
              </a: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4A37E762-1E86-0323-285E-8A1339D8B9AA}"/>
                </a:ext>
              </a:extLst>
            </p:cNvPr>
            <p:cNvGrpSpPr/>
            <p:nvPr/>
          </p:nvGrpSpPr>
          <p:grpSpPr>
            <a:xfrm>
              <a:off x="155212" y="2154893"/>
              <a:ext cx="2903072" cy="2675312"/>
              <a:chOff x="155212" y="2154893"/>
              <a:chExt cx="2903072" cy="2675312"/>
            </a:xfrm>
          </p:grpSpPr>
          <p:sp>
            <p:nvSpPr>
              <p:cNvPr id="35" name="Pfeil nach unten 19">
                <a:extLst>
                  <a:ext uri="{FF2B5EF4-FFF2-40B4-BE49-F238E27FC236}">
                    <a16:creationId xmlns:a16="http://schemas.microsoft.com/office/drawing/2014/main" id="{F3ADFAB5-CE6D-16DD-3B83-4187479EC93A}"/>
                  </a:ext>
                </a:extLst>
              </p:cNvPr>
              <p:cNvSpPr/>
              <p:nvPr/>
            </p:nvSpPr>
            <p:spPr>
              <a:xfrm rot="2689964">
                <a:off x="2390591" y="3068154"/>
                <a:ext cx="387726" cy="949226"/>
              </a:xfrm>
              <a:prstGeom prst="downArrow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CH" sz="1400" i="1" dirty="0">
                    <a:solidFill>
                      <a:schemeClr val="tx1"/>
                    </a:solidFill>
                  </a:rPr>
                  <a:t>legitimiert</a:t>
                </a:r>
              </a:p>
            </p:txBody>
          </p: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3EA194A0-D256-F964-0755-CD5D44F0C690}"/>
                  </a:ext>
                </a:extLst>
              </p:cNvPr>
              <p:cNvGrpSpPr/>
              <p:nvPr/>
            </p:nvGrpSpPr>
            <p:grpSpPr>
              <a:xfrm>
                <a:off x="155212" y="2154893"/>
                <a:ext cx="2903072" cy="2675312"/>
                <a:chOff x="155212" y="2154893"/>
                <a:chExt cx="2903072" cy="2675312"/>
              </a:xfrm>
            </p:grpSpPr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DA86FC6A-2CAF-7112-108D-077F264A9DD9}"/>
                    </a:ext>
                  </a:extLst>
                </p:cNvPr>
                <p:cNvSpPr txBox="1"/>
                <p:nvPr/>
              </p:nvSpPr>
              <p:spPr>
                <a:xfrm>
                  <a:off x="155212" y="2154893"/>
                  <a:ext cx="290307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dirty="0"/>
                    <a:t>Ziele auf «höheren» </a:t>
                  </a:r>
                  <a:r>
                    <a:rPr lang="de-CH" dirty="0" err="1"/>
                    <a:t>legiti</a:t>
                  </a:r>
                  <a:r>
                    <a:rPr lang="de-CH" dirty="0"/>
                    <a:t>-mieren Ziele auf weiter unten liegenden Ebenen.</a:t>
                  </a:r>
                </a:p>
              </p:txBody>
            </p:sp>
            <p:sp>
              <p:nvSpPr>
                <p:cNvPr id="38" name="Pfeil nach unten 35">
                  <a:extLst>
                    <a:ext uri="{FF2B5EF4-FFF2-40B4-BE49-F238E27FC236}">
                      <a16:creationId xmlns:a16="http://schemas.microsoft.com/office/drawing/2014/main" id="{4029EF1C-EEA0-9D10-6CCF-FBEC62F19836}"/>
                    </a:ext>
                  </a:extLst>
                </p:cNvPr>
                <p:cNvSpPr/>
                <p:nvPr/>
              </p:nvSpPr>
              <p:spPr>
                <a:xfrm rot="2689964">
                  <a:off x="1634988" y="3880979"/>
                  <a:ext cx="324108" cy="949226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CH" sz="1400" i="1" dirty="0">
                      <a:solidFill>
                        <a:schemeClr val="tx1"/>
                      </a:solidFill>
                    </a:rPr>
                    <a:t>legitimiert</a:t>
                  </a:r>
                </a:p>
              </p:txBody>
            </p:sp>
          </p:grpSp>
        </p:grp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20C36156-9BBC-6E8F-83D3-3A4FEB8A7B20}"/>
              </a:ext>
            </a:extLst>
          </p:cNvPr>
          <p:cNvSpPr txBox="1"/>
          <p:nvPr/>
        </p:nvSpPr>
        <p:spPr>
          <a:xfrm rot="1148023">
            <a:off x="5638467" y="3905741"/>
            <a:ext cx="866824" cy="251795"/>
          </a:xfrm>
          <a:prstGeom prst="rect">
            <a:avLst/>
          </a:prstGeom>
          <a:solidFill>
            <a:srgbClr val="FFFF00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de-CH" sz="1400" dirty="0"/>
              <a:t>s.m.a.r.t.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E1CF55F-269F-9C16-C8C7-749AA693840F}"/>
              </a:ext>
            </a:extLst>
          </p:cNvPr>
          <p:cNvSpPr txBox="1"/>
          <p:nvPr/>
        </p:nvSpPr>
        <p:spPr>
          <a:xfrm rot="1148023">
            <a:off x="5598700" y="4890104"/>
            <a:ext cx="866824" cy="251795"/>
          </a:xfrm>
          <a:prstGeom prst="rect">
            <a:avLst/>
          </a:prstGeom>
          <a:solidFill>
            <a:srgbClr val="FFFF00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de-CH" sz="1400" dirty="0"/>
              <a:t>s.m.a.r.t.</a:t>
            </a:r>
          </a:p>
        </p:txBody>
      </p:sp>
      <p:sp>
        <p:nvSpPr>
          <p:cNvPr id="41" name="Flussdiagramm: Magnetplattenspeicher 40">
            <a:extLst>
              <a:ext uri="{FF2B5EF4-FFF2-40B4-BE49-F238E27FC236}">
                <a16:creationId xmlns:a16="http://schemas.microsoft.com/office/drawing/2014/main" id="{44A2C26F-A1C6-27E8-23F1-ECE50FE53173}"/>
              </a:ext>
            </a:extLst>
          </p:cNvPr>
          <p:cNvSpPr/>
          <p:nvPr/>
        </p:nvSpPr>
        <p:spPr>
          <a:xfrm>
            <a:off x="6327827" y="960421"/>
            <a:ext cx="45719" cy="1078395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7C56CB5-55D1-E44C-002B-E10496B04F86}"/>
              </a:ext>
            </a:extLst>
          </p:cNvPr>
          <p:cNvGrpSpPr/>
          <p:nvPr/>
        </p:nvGrpSpPr>
        <p:grpSpPr>
          <a:xfrm>
            <a:off x="8040216" y="1462310"/>
            <a:ext cx="2253521" cy="3933380"/>
            <a:chOff x="6429662" y="1513739"/>
            <a:chExt cx="2253521" cy="3933380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D1A8C38E-DB21-72BB-D912-E56A48A8AF91}"/>
                </a:ext>
              </a:extLst>
            </p:cNvPr>
            <p:cNvGrpSpPr/>
            <p:nvPr/>
          </p:nvGrpSpPr>
          <p:grpSpPr>
            <a:xfrm>
              <a:off x="6429662" y="1513739"/>
              <a:ext cx="2253521" cy="2849555"/>
              <a:chOff x="6429662" y="1513739"/>
              <a:chExt cx="2253521" cy="2849555"/>
            </a:xfrm>
          </p:grpSpPr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10965F3B-FC53-D74E-59F8-726E6B83B5FD}"/>
                  </a:ext>
                </a:extLst>
              </p:cNvPr>
              <p:cNvSpPr txBox="1"/>
              <p:nvPr/>
            </p:nvSpPr>
            <p:spPr>
              <a:xfrm>
                <a:off x="6738540" y="1513739"/>
                <a:ext cx="194464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Wenn die weiter unten liegende Ebene hinreichend gesichert ist, kann das S.m.a.r.t.-Ziel für eine «höhere» Ebene formuliert werden. </a:t>
                </a:r>
              </a:p>
            </p:txBody>
          </p:sp>
          <p:sp>
            <p:nvSpPr>
              <p:cNvPr id="46" name="Pfeil nach unten 24">
                <a:extLst>
                  <a:ext uri="{FF2B5EF4-FFF2-40B4-BE49-F238E27FC236}">
                    <a16:creationId xmlns:a16="http://schemas.microsoft.com/office/drawing/2014/main" id="{B159ED47-E7DE-9993-71F4-67B38AA668EC}"/>
                  </a:ext>
                </a:extLst>
              </p:cNvPr>
              <p:cNvSpPr/>
              <p:nvPr/>
            </p:nvSpPr>
            <p:spPr>
              <a:xfrm rot="8493911">
                <a:off x="6429662" y="3414068"/>
                <a:ext cx="413267" cy="949226"/>
              </a:xfrm>
              <a:prstGeom prst="downArrow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CH" sz="1400" i="1" dirty="0">
                    <a:solidFill>
                      <a:schemeClr val="tx1"/>
                    </a:solidFill>
                  </a:rPr>
                  <a:t>gesichert</a:t>
                </a:r>
              </a:p>
            </p:txBody>
          </p:sp>
        </p:grpSp>
        <p:sp>
          <p:nvSpPr>
            <p:cNvPr id="44" name="Pfeil nach unten 24">
              <a:extLst>
                <a:ext uri="{FF2B5EF4-FFF2-40B4-BE49-F238E27FC236}">
                  <a16:creationId xmlns:a16="http://schemas.microsoft.com/office/drawing/2014/main" id="{F2E83FBC-A26A-5505-E24E-AE0FCEC3A59C}"/>
                </a:ext>
              </a:extLst>
            </p:cNvPr>
            <p:cNvSpPr/>
            <p:nvPr/>
          </p:nvSpPr>
          <p:spPr>
            <a:xfrm rot="8493911">
              <a:off x="7284170" y="4497893"/>
              <a:ext cx="413267" cy="949226"/>
            </a:xfrm>
            <a:prstGeom prst="downArrow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CH" sz="1400" i="1" dirty="0">
                  <a:solidFill>
                    <a:schemeClr val="tx1"/>
                  </a:solidFill>
                </a:rPr>
                <a:t>gesichert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9946C-2C9E-CF24-D7A1-DC6EAFFA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b="1" dirty="0"/>
              <a:t>Eigenschaften</a:t>
            </a:r>
            <a:r>
              <a:rPr lang="de-CH" b="1" dirty="0"/>
              <a:t> eines S.m.a.r.t.-Ziels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343746-C40C-0D0F-9E10-ED5F0BC1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5A957E-4913-4D26-9CB3-0A863911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A733EAF-E688-9870-EDAF-8866D2B57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22194"/>
              </p:ext>
            </p:extLst>
          </p:nvPr>
        </p:nvGraphicFramePr>
        <p:xfrm>
          <a:off x="406800" y="1844824"/>
          <a:ext cx="11012400" cy="4490425"/>
        </p:xfrm>
        <a:graphic>
          <a:graphicData uri="http://schemas.openxmlformats.org/drawingml/2006/table">
            <a:tbl>
              <a:tblPr firstRow="1" firstCol="1" bandRow="1"/>
              <a:tblGrid>
                <a:gridCol w="2234727">
                  <a:extLst>
                    <a:ext uri="{9D8B030D-6E8A-4147-A177-3AD203B41FA5}">
                      <a16:colId xmlns:a16="http://schemas.microsoft.com/office/drawing/2014/main" val="845732863"/>
                    </a:ext>
                  </a:extLst>
                </a:gridCol>
                <a:gridCol w="8777673">
                  <a:extLst>
                    <a:ext uri="{9D8B030D-6E8A-4147-A177-3AD203B41FA5}">
                      <a16:colId xmlns:a16="http://schemas.microsoft.com/office/drawing/2014/main" val="1059271377"/>
                    </a:ext>
                  </a:extLst>
                </a:gridCol>
              </a:tblGrid>
              <a:tr h="88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spezifisch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>
                        <a:lnSpc>
                          <a:spcPts val="162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umfasst einen begrenzten Ausschnitt des Unterrichts</a:t>
                      </a:r>
                      <a:b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(z.B. bestimmte Phase, eingesetzte Methode oder Sozialform).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1667"/>
                  </a:ext>
                </a:extLst>
              </a:tr>
              <a:tr h="78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messbar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gibt präzise an, was ausgelöst sein und erfasst werden soll, so dass sein Erreichen z. B. bildlich oder gesprochen vorstellbar ist.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519383"/>
                  </a:ext>
                </a:extLst>
              </a:tr>
              <a:tr h="1087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attraktiv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anschlussfähig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ambitioniert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beschreibt  für Lehrperson Anstrebenswertes </a:t>
                      </a:r>
                      <a:r>
                        <a:rPr lang="de-CH" sz="16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(≠ Vermeidungsziel). </a:t>
                      </a:r>
                    </a:p>
                    <a:p>
                      <a:pPr>
                        <a:lnSpc>
                          <a:spcPts val="162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schliesst an Lehrplan, schulisches Leitbild oder gemeinsames pädagogisches Grundverständnis und Können/Wollen der SuS an.</a:t>
                      </a:r>
                    </a:p>
                    <a:p>
                      <a:pPr>
                        <a:lnSpc>
                          <a:spcPts val="162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CH" sz="16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 lohnende Herausforderung, deren Meistern nach vorne bringt.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425388"/>
                  </a:ext>
                </a:extLst>
              </a:tr>
              <a:tr h="85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realistisch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Verfügbare Zeit/Mittel machen seine Erreichung möglich.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2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Wahrscheinlich stellt sich schon kurzzeitig Erfolg ein.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449463"/>
                  </a:ext>
                </a:extLst>
              </a:tr>
              <a:tr h="881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terminiert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Zeitpunkt, wann das Ziel erreicht sein soll, ist angegeben,</a:t>
                      </a:r>
                      <a:b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z. B. spätestens fünf Minuten vor Ende der Unterrichtsstunde.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1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0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834C4-046A-2668-96CA-2C770B3C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2736872" cy="492443"/>
          </a:xfrm>
        </p:spPr>
        <p:txBody>
          <a:bodyPr/>
          <a:lstStyle/>
          <a:p>
            <a:r>
              <a:rPr lang="de-CH" sz="2800" b="1" dirty="0"/>
              <a:t>Unterrichten</a:t>
            </a:r>
            <a:r>
              <a:rPr lang="de-CH" b="1" dirty="0"/>
              <a:t>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0CCCFF-336C-A516-A1DB-5BF49020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FB1184-3E7D-C25D-5B19-D12A69A2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32AB874-4A75-96D4-DC17-6C008AD3D914}"/>
              </a:ext>
            </a:extLst>
          </p:cNvPr>
          <p:cNvSpPr txBox="1">
            <a:spLocks/>
          </p:cNvSpPr>
          <p:nvPr/>
        </p:nvSpPr>
        <p:spPr>
          <a:xfrm>
            <a:off x="6096000" y="1170371"/>
            <a:ext cx="3671508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Daten erheben…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1FEEE7-1D6F-4CE9-CFF3-232686D757B8}"/>
              </a:ext>
            </a:extLst>
          </p:cNvPr>
          <p:cNvSpPr txBox="1"/>
          <p:nvPr/>
        </p:nvSpPr>
        <p:spPr>
          <a:xfrm>
            <a:off x="444846" y="5725204"/>
            <a:ext cx="536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… orientiert sich an Lernzielen, integriert alle SuS, sichert die Ergebnisse.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327169-2766-5908-D538-F5F7DF61A373}"/>
              </a:ext>
            </a:extLst>
          </p:cNvPr>
          <p:cNvSpPr txBox="1"/>
          <p:nvPr/>
        </p:nvSpPr>
        <p:spPr>
          <a:xfrm>
            <a:off x="6744072" y="5822802"/>
            <a:ext cx="376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… unterstützt eine päd. Haltung der Förderung.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5D4D7D6-D44B-2079-0431-F3D492206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37" y="3073128"/>
            <a:ext cx="608868" cy="12378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D35F61B-2AFF-2430-4965-C0049E7B1E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372" y="3038826"/>
            <a:ext cx="604238" cy="1225740"/>
          </a:xfrm>
          <a:prstGeom prst="rect">
            <a:avLst/>
          </a:prstGeom>
        </p:spPr>
      </p:pic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3FF008C3-3748-829F-6317-AEA34786B9D5}"/>
              </a:ext>
            </a:extLst>
          </p:cNvPr>
          <p:cNvSpPr/>
          <p:nvPr/>
        </p:nvSpPr>
        <p:spPr>
          <a:xfrm rot="16200000">
            <a:off x="5487571" y="1066990"/>
            <a:ext cx="461664" cy="10404267"/>
          </a:xfrm>
          <a:prstGeom prst="leftBrace">
            <a:avLst>
              <a:gd name="adj1" fmla="val 5372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9D8F476-E671-96D1-EE50-FFF17F749921}"/>
              </a:ext>
            </a:extLst>
          </p:cNvPr>
          <p:cNvGrpSpPr/>
          <p:nvPr/>
        </p:nvGrpSpPr>
        <p:grpSpPr>
          <a:xfrm>
            <a:off x="516267" y="1704191"/>
            <a:ext cx="4675498" cy="3830410"/>
            <a:chOff x="313646" y="1451298"/>
            <a:chExt cx="4094882" cy="3830410"/>
          </a:xfrm>
        </p:grpSpPr>
        <p:sp>
          <p:nvSpPr>
            <p:cNvPr id="13" name="Denkblase: wolkenförmig 12">
              <a:extLst>
                <a:ext uri="{FF2B5EF4-FFF2-40B4-BE49-F238E27FC236}">
                  <a16:creationId xmlns:a16="http://schemas.microsoft.com/office/drawing/2014/main" id="{5023D8BC-3C8B-D7CE-8CB1-289C73521F0A}"/>
                </a:ext>
              </a:extLst>
            </p:cNvPr>
            <p:cNvSpPr/>
            <p:nvPr/>
          </p:nvSpPr>
          <p:spPr>
            <a:xfrm flipH="1">
              <a:off x="313646" y="1600386"/>
              <a:ext cx="1258329" cy="891300"/>
            </a:xfrm>
            <a:prstGeom prst="cloudCallou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/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12F4EF9B-24C2-A988-CA0A-365C925488CE}"/>
                </a:ext>
              </a:extLst>
            </p:cNvPr>
            <p:cNvGrpSpPr/>
            <p:nvPr/>
          </p:nvGrpSpPr>
          <p:grpSpPr>
            <a:xfrm>
              <a:off x="569071" y="1696326"/>
              <a:ext cx="3740730" cy="3565040"/>
              <a:chOff x="359902" y="1625404"/>
              <a:chExt cx="3740730" cy="3565040"/>
            </a:xfrm>
          </p:grpSpPr>
          <p:sp>
            <p:nvSpPr>
              <p:cNvPr id="30" name="Denkblase: wolkenförmig 29">
                <a:extLst>
                  <a:ext uri="{FF2B5EF4-FFF2-40B4-BE49-F238E27FC236}">
                    <a16:creationId xmlns:a16="http://schemas.microsoft.com/office/drawing/2014/main" id="{49C94FB5-AEA1-BAE0-9EBD-1B8AB24A80C6}"/>
                  </a:ext>
                </a:extLst>
              </p:cNvPr>
              <p:cNvSpPr/>
              <p:nvPr/>
            </p:nvSpPr>
            <p:spPr>
              <a:xfrm>
                <a:off x="2896983" y="1724632"/>
                <a:ext cx="1203649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3E011BBB-CDAC-AA7F-E1A5-3913C63AE9B6}"/>
                  </a:ext>
                </a:extLst>
              </p:cNvPr>
              <p:cNvSpPr txBox="1"/>
              <p:nvPr/>
            </p:nvSpPr>
            <p:spPr>
              <a:xfrm>
                <a:off x="3126195" y="1847116"/>
                <a:ext cx="842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verfolgt lohnende Ziele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68B2B6-D54F-7E86-D396-DE5AC84F5278}"/>
                  </a:ext>
                </a:extLst>
              </p:cNvPr>
              <p:cNvSpPr txBox="1"/>
              <p:nvPr/>
            </p:nvSpPr>
            <p:spPr>
              <a:xfrm>
                <a:off x="359902" y="1625404"/>
                <a:ext cx="873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betrifft</a:t>
                </a:r>
              </a:p>
              <a:p>
                <a:r>
                  <a:rPr lang="de-CH" sz="1200" dirty="0"/>
                  <a:t>geeignete Inhalte</a:t>
                </a:r>
              </a:p>
            </p:txBody>
          </p:sp>
          <p:sp>
            <p:nvSpPr>
              <p:cNvPr id="33" name="Denkblase: wolkenförmig 32">
                <a:extLst>
                  <a:ext uri="{FF2B5EF4-FFF2-40B4-BE49-F238E27FC236}">
                    <a16:creationId xmlns:a16="http://schemas.microsoft.com/office/drawing/2014/main" id="{A1AD572E-7368-FF3D-AC79-AC9701A38F24}"/>
                  </a:ext>
                </a:extLst>
              </p:cNvPr>
              <p:cNvSpPr/>
              <p:nvPr/>
            </p:nvSpPr>
            <p:spPr>
              <a:xfrm>
                <a:off x="2866457" y="4196779"/>
                <a:ext cx="1203649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D6E937A0-A4ED-4143-914E-3B787D0E450E}"/>
                  </a:ext>
                </a:extLst>
              </p:cNvPr>
              <p:cNvSpPr txBox="1"/>
              <p:nvPr/>
            </p:nvSpPr>
            <p:spPr>
              <a:xfrm>
                <a:off x="2971256" y="4359447"/>
                <a:ext cx="1115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setzt passende Arbeitsformen ein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43E14DD-5E47-4184-ECF2-74DED3D5AE32}"/>
                </a:ext>
              </a:extLst>
            </p:cNvPr>
            <p:cNvGrpSpPr/>
            <p:nvPr/>
          </p:nvGrpSpPr>
          <p:grpSpPr>
            <a:xfrm>
              <a:off x="506169" y="2900575"/>
              <a:ext cx="1098819" cy="891300"/>
              <a:chOff x="514664" y="2740123"/>
              <a:chExt cx="1098819" cy="891300"/>
            </a:xfrm>
          </p:grpSpPr>
          <p:sp>
            <p:nvSpPr>
              <p:cNvPr id="28" name="Denkblase: wolkenförmig 27">
                <a:extLst>
                  <a:ext uri="{FF2B5EF4-FFF2-40B4-BE49-F238E27FC236}">
                    <a16:creationId xmlns:a16="http://schemas.microsoft.com/office/drawing/2014/main" id="{005D81D6-673D-B295-B357-804092786174}"/>
                  </a:ext>
                </a:extLst>
              </p:cNvPr>
              <p:cNvSpPr/>
              <p:nvPr/>
            </p:nvSpPr>
            <p:spPr>
              <a:xfrm flipH="1">
                <a:off x="514664" y="2740123"/>
                <a:ext cx="1078211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00B8DAFC-977C-BE0C-3F13-4F1BCEFA72DD}"/>
                  </a:ext>
                </a:extLst>
              </p:cNvPr>
              <p:cNvSpPr txBox="1"/>
              <p:nvPr/>
            </p:nvSpPr>
            <p:spPr>
              <a:xfrm>
                <a:off x="740047" y="2849304"/>
                <a:ext cx="873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nutzt geeignete Methoden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914358D3-6373-336C-9C8D-12F39FE74C11}"/>
                </a:ext>
              </a:extLst>
            </p:cNvPr>
            <p:cNvGrpSpPr/>
            <p:nvPr/>
          </p:nvGrpSpPr>
          <p:grpSpPr>
            <a:xfrm>
              <a:off x="1827983" y="1451298"/>
              <a:ext cx="1098819" cy="891300"/>
              <a:chOff x="514664" y="1611203"/>
              <a:chExt cx="1098819" cy="891300"/>
            </a:xfrm>
          </p:grpSpPr>
          <p:sp>
            <p:nvSpPr>
              <p:cNvPr id="26" name="Denkblase: wolkenförmig 25">
                <a:extLst>
                  <a:ext uri="{FF2B5EF4-FFF2-40B4-BE49-F238E27FC236}">
                    <a16:creationId xmlns:a16="http://schemas.microsoft.com/office/drawing/2014/main" id="{A2331DAC-BD42-67DA-E96E-CB0937A351BA}"/>
                  </a:ext>
                </a:extLst>
              </p:cNvPr>
              <p:cNvSpPr/>
              <p:nvPr/>
            </p:nvSpPr>
            <p:spPr>
              <a:xfrm flipH="1">
                <a:off x="514664" y="1611203"/>
                <a:ext cx="1078211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F973271-E854-2B3F-5F12-0F7B9DC5F69C}"/>
                  </a:ext>
                </a:extLst>
              </p:cNvPr>
              <p:cNvSpPr txBox="1"/>
              <p:nvPr/>
            </p:nvSpPr>
            <p:spPr>
              <a:xfrm>
                <a:off x="740047" y="1720384"/>
                <a:ext cx="873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nutzt die Zeit gut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AEE5709-9E85-4DA8-C8E6-E56C9F154923}"/>
                </a:ext>
              </a:extLst>
            </p:cNvPr>
            <p:cNvGrpSpPr/>
            <p:nvPr/>
          </p:nvGrpSpPr>
          <p:grpSpPr>
            <a:xfrm>
              <a:off x="430328" y="4083258"/>
              <a:ext cx="1078211" cy="891300"/>
              <a:chOff x="514664" y="3839419"/>
              <a:chExt cx="1078211" cy="891300"/>
            </a:xfrm>
          </p:grpSpPr>
          <p:sp>
            <p:nvSpPr>
              <p:cNvPr id="24" name="Denkblase: wolkenförmig 23">
                <a:extLst>
                  <a:ext uri="{FF2B5EF4-FFF2-40B4-BE49-F238E27FC236}">
                    <a16:creationId xmlns:a16="http://schemas.microsoft.com/office/drawing/2014/main" id="{4055719F-A10C-C63D-8779-4726CA1FF295}"/>
                  </a:ext>
                </a:extLst>
              </p:cNvPr>
              <p:cNvSpPr/>
              <p:nvPr/>
            </p:nvSpPr>
            <p:spPr>
              <a:xfrm flipH="1">
                <a:off x="514664" y="3839419"/>
                <a:ext cx="1078211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72CC12D-D824-38DF-89FB-34303F082552}"/>
                  </a:ext>
                </a:extLst>
              </p:cNvPr>
              <p:cNvSpPr txBox="1"/>
              <p:nvPr/>
            </p:nvSpPr>
            <p:spPr>
              <a:xfrm>
                <a:off x="577479" y="3917474"/>
                <a:ext cx="944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nutzt Class-</a:t>
                </a:r>
                <a:r>
                  <a:rPr lang="de-CH" sz="1200" dirty="0" err="1"/>
                  <a:t>room</a:t>
                </a:r>
                <a:r>
                  <a:rPr lang="de-CH" sz="1200" dirty="0"/>
                  <a:t> Management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B549C42-8016-BEEC-B0FC-F3D708E11E31}"/>
                </a:ext>
              </a:extLst>
            </p:cNvPr>
            <p:cNvGrpSpPr/>
            <p:nvPr/>
          </p:nvGrpSpPr>
          <p:grpSpPr>
            <a:xfrm>
              <a:off x="1756292" y="4390408"/>
              <a:ext cx="1078211" cy="891300"/>
              <a:chOff x="514664" y="3839419"/>
              <a:chExt cx="1078211" cy="891300"/>
            </a:xfrm>
          </p:grpSpPr>
          <p:sp>
            <p:nvSpPr>
              <p:cNvPr id="22" name="Denkblase: wolkenförmig 21">
                <a:extLst>
                  <a:ext uri="{FF2B5EF4-FFF2-40B4-BE49-F238E27FC236}">
                    <a16:creationId xmlns:a16="http://schemas.microsoft.com/office/drawing/2014/main" id="{B2917DC8-2F36-CEC4-E9A9-20B451098DD5}"/>
                  </a:ext>
                </a:extLst>
              </p:cNvPr>
              <p:cNvSpPr/>
              <p:nvPr/>
            </p:nvSpPr>
            <p:spPr>
              <a:xfrm flipH="1">
                <a:off x="514664" y="3839419"/>
                <a:ext cx="1078211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202DEF4C-E5D3-44C0-A8BC-23AB700948FF}"/>
                  </a:ext>
                </a:extLst>
              </p:cNvPr>
              <p:cNvSpPr txBox="1"/>
              <p:nvPr/>
            </p:nvSpPr>
            <p:spPr>
              <a:xfrm>
                <a:off x="640519" y="3945888"/>
                <a:ext cx="873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motiviert &amp; aktiviert SuS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D0CE130-D0FD-2C22-4131-CCFFCE308B68}"/>
                </a:ext>
              </a:extLst>
            </p:cNvPr>
            <p:cNvGrpSpPr/>
            <p:nvPr/>
          </p:nvGrpSpPr>
          <p:grpSpPr>
            <a:xfrm>
              <a:off x="2974432" y="3056380"/>
              <a:ext cx="1434096" cy="891300"/>
              <a:chOff x="7676125" y="4926541"/>
              <a:chExt cx="1434096" cy="891300"/>
            </a:xfrm>
          </p:grpSpPr>
          <p:sp>
            <p:nvSpPr>
              <p:cNvPr id="20" name="Denkblase: wolkenförmig 19">
                <a:extLst>
                  <a:ext uri="{FF2B5EF4-FFF2-40B4-BE49-F238E27FC236}">
                    <a16:creationId xmlns:a16="http://schemas.microsoft.com/office/drawing/2014/main" id="{B155493F-1777-76D2-B4DA-6C4F5E692A1D}"/>
                  </a:ext>
                </a:extLst>
              </p:cNvPr>
              <p:cNvSpPr/>
              <p:nvPr/>
            </p:nvSpPr>
            <p:spPr>
              <a:xfrm>
                <a:off x="7676125" y="4926541"/>
                <a:ext cx="1203649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4D07B7D-8361-12EE-D777-62863EF29D15}"/>
                  </a:ext>
                </a:extLst>
              </p:cNvPr>
              <p:cNvSpPr txBox="1"/>
              <p:nvPr/>
            </p:nvSpPr>
            <p:spPr>
              <a:xfrm>
                <a:off x="7848600" y="5010151"/>
                <a:ext cx="12616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/>
                  <a:t>sichert </a:t>
                </a:r>
                <a:br>
                  <a:rPr lang="de-CH" sz="1200" dirty="0"/>
                </a:br>
                <a:r>
                  <a:rPr lang="de-CH" sz="1200" dirty="0"/>
                  <a:t>Strukturiert-</a:t>
                </a:r>
                <a:br>
                  <a:rPr lang="de-CH" sz="1200" dirty="0"/>
                </a:br>
                <a:r>
                  <a:rPr lang="de-CH" sz="1200" dirty="0" err="1"/>
                  <a:t>heit</a:t>
                </a:r>
                <a:endParaRPr lang="de-CH" sz="1200" dirty="0"/>
              </a:p>
            </p:txBody>
          </p: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38215D7-2BDC-FBDD-C239-1EC8A629C357}"/>
              </a:ext>
            </a:extLst>
          </p:cNvPr>
          <p:cNvGrpSpPr/>
          <p:nvPr/>
        </p:nvGrpSpPr>
        <p:grpSpPr>
          <a:xfrm>
            <a:off x="6183062" y="1820025"/>
            <a:ext cx="4737474" cy="3864349"/>
            <a:chOff x="4983486" y="1394266"/>
            <a:chExt cx="3939370" cy="3864349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5486EE8C-B03B-40EE-13F5-3CE45AE9662E}"/>
                </a:ext>
              </a:extLst>
            </p:cNvPr>
            <p:cNvGrpSpPr/>
            <p:nvPr/>
          </p:nvGrpSpPr>
          <p:grpSpPr>
            <a:xfrm>
              <a:off x="4983486" y="1394266"/>
              <a:ext cx="3918898" cy="3864349"/>
              <a:chOff x="4983486" y="1394266"/>
              <a:chExt cx="3918898" cy="3864349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C7F3101E-FBA5-0D7A-DCF2-D9EAA3B2DC7B}"/>
                  </a:ext>
                </a:extLst>
              </p:cNvPr>
              <p:cNvGrpSpPr/>
              <p:nvPr/>
            </p:nvGrpSpPr>
            <p:grpSpPr>
              <a:xfrm>
                <a:off x="7513552" y="2653395"/>
                <a:ext cx="1322538" cy="891300"/>
                <a:chOff x="2780522" y="1614197"/>
                <a:chExt cx="1322538" cy="891300"/>
              </a:xfrm>
              <a:solidFill>
                <a:schemeClr val="bg2"/>
              </a:solidFill>
            </p:grpSpPr>
            <p:sp>
              <p:nvSpPr>
                <p:cNvPr id="58" name="Denkblase: wolkenförmig 57">
                  <a:extLst>
                    <a:ext uri="{FF2B5EF4-FFF2-40B4-BE49-F238E27FC236}">
                      <a16:creationId xmlns:a16="http://schemas.microsoft.com/office/drawing/2014/main" id="{84EB4BEA-EDE2-9F48-C223-34B7A14E9F2E}"/>
                    </a:ext>
                  </a:extLst>
                </p:cNvPr>
                <p:cNvSpPr/>
                <p:nvPr/>
              </p:nvSpPr>
              <p:spPr>
                <a:xfrm>
                  <a:off x="2780522" y="1614197"/>
                  <a:ext cx="1203649" cy="891300"/>
                </a:xfrm>
                <a:prstGeom prst="cloudCallou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9" name="Textfeld 58">
                  <a:extLst>
                    <a:ext uri="{FF2B5EF4-FFF2-40B4-BE49-F238E27FC236}">
                      <a16:creationId xmlns:a16="http://schemas.microsoft.com/office/drawing/2014/main" id="{F1DE90EA-B3BF-2E02-A1F2-B3BB106944AD}"/>
                    </a:ext>
                  </a:extLst>
                </p:cNvPr>
                <p:cNvSpPr txBox="1"/>
                <p:nvPr/>
              </p:nvSpPr>
              <p:spPr>
                <a:xfrm>
                  <a:off x="2876801" y="1764750"/>
                  <a:ext cx="122625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de-CH" sz="1200" dirty="0"/>
                </a:p>
              </p:txBody>
            </p:sp>
          </p:grpSp>
          <p:sp>
            <p:nvSpPr>
              <p:cNvPr id="39" name="Denkblase: wolkenförmig 38">
                <a:extLst>
                  <a:ext uri="{FF2B5EF4-FFF2-40B4-BE49-F238E27FC236}">
                    <a16:creationId xmlns:a16="http://schemas.microsoft.com/office/drawing/2014/main" id="{4FE5523C-667A-ADFF-34A6-65B8E2147F61}"/>
                  </a:ext>
                </a:extLst>
              </p:cNvPr>
              <p:cNvSpPr/>
              <p:nvPr/>
            </p:nvSpPr>
            <p:spPr>
              <a:xfrm flipH="1">
                <a:off x="6132068" y="1403691"/>
                <a:ext cx="1187880" cy="891300"/>
              </a:xfrm>
              <a:prstGeom prst="cloudCallou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CH"/>
              </a:p>
            </p:txBody>
          </p: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68C8B81-ABC1-9156-6E4C-40F369F95DEB}"/>
                  </a:ext>
                </a:extLst>
              </p:cNvPr>
              <p:cNvGrpSpPr/>
              <p:nvPr/>
            </p:nvGrpSpPr>
            <p:grpSpPr>
              <a:xfrm>
                <a:off x="4983486" y="1394266"/>
                <a:ext cx="3918898" cy="3864349"/>
                <a:chOff x="4983486" y="1394266"/>
                <a:chExt cx="3918898" cy="3864349"/>
              </a:xfrm>
            </p:grpSpPr>
            <p:sp>
              <p:nvSpPr>
                <p:cNvPr id="41" name="Denkblase: wolkenförmig 40">
                  <a:extLst>
                    <a:ext uri="{FF2B5EF4-FFF2-40B4-BE49-F238E27FC236}">
                      <a16:creationId xmlns:a16="http://schemas.microsoft.com/office/drawing/2014/main" id="{EE57B11D-8BB9-A197-833A-0C4B5B2DE1E3}"/>
                    </a:ext>
                  </a:extLst>
                </p:cNvPr>
                <p:cNvSpPr/>
                <p:nvPr/>
              </p:nvSpPr>
              <p:spPr>
                <a:xfrm flipH="1">
                  <a:off x="4983486" y="1611203"/>
                  <a:ext cx="1078211" cy="891300"/>
                </a:xfrm>
                <a:prstGeom prst="cloudCallou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05AD4CCF-281E-4ED7-2071-18692905EAE0}"/>
                    </a:ext>
                  </a:extLst>
                </p:cNvPr>
                <p:cNvSpPr txBox="1"/>
                <p:nvPr/>
              </p:nvSpPr>
              <p:spPr>
                <a:xfrm>
                  <a:off x="5144317" y="1761892"/>
                  <a:ext cx="10907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1200" dirty="0"/>
                    <a:t>erfasst Gelingendes und Lücken</a:t>
                  </a:r>
                </a:p>
              </p:txBody>
            </p:sp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7E0681EE-0D22-6535-60CC-048E2DB6D373}"/>
                    </a:ext>
                  </a:extLst>
                </p:cNvPr>
                <p:cNvGrpSpPr/>
                <p:nvPr/>
              </p:nvGrpSpPr>
              <p:grpSpPr>
                <a:xfrm>
                  <a:off x="7470246" y="1545773"/>
                  <a:ext cx="1322538" cy="891300"/>
                  <a:chOff x="2780522" y="1614197"/>
                  <a:chExt cx="1322538" cy="891300"/>
                </a:xfrm>
                <a:solidFill>
                  <a:schemeClr val="bg2"/>
                </a:solidFill>
              </p:grpSpPr>
              <p:sp>
                <p:nvSpPr>
                  <p:cNvPr id="56" name="Denkblase: wolkenförmig 55">
                    <a:extLst>
                      <a:ext uri="{FF2B5EF4-FFF2-40B4-BE49-F238E27FC236}">
                        <a16:creationId xmlns:a16="http://schemas.microsoft.com/office/drawing/2014/main" id="{D2B79D96-D80E-4ACA-A4DA-09431A034E16}"/>
                      </a:ext>
                    </a:extLst>
                  </p:cNvPr>
                  <p:cNvSpPr/>
                  <p:nvPr/>
                </p:nvSpPr>
                <p:spPr>
                  <a:xfrm>
                    <a:off x="2780522" y="1614197"/>
                    <a:ext cx="1203649" cy="891300"/>
                  </a:xfrm>
                  <a:prstGeom prst="cloudCallou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7" name="Textfeld 56">
                    <a:extLst>
                      <a:ext uri="{FF2B5EF4-FFF2-40B4-BE49-F238E27FC236}">
                        <a16:creationId xmlns:a16="http://schemas.microsoft.com/office/drawing/2014/main" id="{DD3D175E-4511-26CD-0008-BF80E3334952}"/>
                      </a:ext>
                    </a:extLst>
                  </p:cNvPr>
                  <p:cNvSpPr txBox="1"/>
                  <p:nvPr/>
                </p:nvSpPr>
                <p:spPr>
                  <a:xfrm>
                    <a:off x="2876801" y="1764750"/>
                    <a:ext cx="122625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200" dirty="0"/>
                      <a:t>ist einem klaren s.m.a.r.t.-Ziel verpflichtet</a:t>
                    </a:r>
                  </a:p>
                </p:txBody>
              </p:sp>
            </p:grpSp>
            <p:sp>
              <p:nvSpPr>
                <p:cNvPr id="44" name="Denkblase: wolkenförmig 43">
                  <a:extLst>
                    <a:ext uri="{FF2B5EF4-FFF2-40B4-BE49-F238E27FC236}">
                      <a16:creationId xmlns:a16="http://schemas.microsoft.com/office/drawing/2014/main" id="{393A6572-42AF-3486-A5F8-9A8D5C44C31D}"/>
                    </a:ext>
                  </a:extLst>
                </p:cNvPr>
                <p:cNvSpPr/>
                <p:nvPr/>
              </p:nvSpPr>
              <p:spPr>
                <a:xfrm flipH="1">
                  <a:off x="4983486" y="2763491"/>
                  <a:ext cx="1078211" cy="891300"/>
                </a:xfrm>
                <a:prstGeom prst="cloudCallout">
                  <a:avLst/>
                </a:prstGeom>
                <a:solidFill>
                  <a:schemeClr val="bg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5" name="Textfeld 44">
                  <a:extLst>
                    <a:ext uri="{FF2B5EF4-FFF2-40B4-BE49-F238E27FC236}">
                      <a16:creationId xmlns:a16="http://schemas.microsoft.com/office/drawing/2014/main" id="{247A26AD-92BF-F441-609A-BFD5C3602ACD}"/>
                    </a:ext>
                  </a:extLst>
                </p:cNvPr>
                <p:cNvSpPr txBox="1"/>
                <p:nvPr/>
              </p:nvSpPr>
              <p:spPr>
                <a:xfrm>
                  <a:off x="5132148" y="2775034"/>
                  <a:ext cx="10349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1200" dirty="0"/>
                    <a:t>schliesst möglichst viele/alle SuS ein </a:t>
                  </a:r>
                </a:p>
              </p:txBody>
            </p:sp>
            <p:grpSp>
              <p:nvGrpSpPr>
                <p:cNvPr id="46" name="Gruppieren 45">
                  <a:extLst>
                    <a:ext uri="{FF2B5EF4-FFF2-40B4-BE49-F238E27FC236}">
                      <a16:creationId xmlns:a16="http://schemas.microsoft.com/office/drawing/2014/main" id="{C7A76313-7A62-64B7-A0E1-598DC48B703C}"/>
                    </a:ext>
                  </a:extLst>
                </p:cNvPr>
                <p:cNvGrpSpPr/>
                <p:nvPr/>
              </p:nvGrpSpPr>
              <p:grpSpPr>
                <a:xfrm>
                  <a:off x="4983486" y="3890043"/>
                  <a:ext cx="1263422" cy="891300"/>
                  <a:chOff x="4983486" y="3871189"/>
                  <a:chExt cx="1263422" cy="891300"/>
                </a:xfrm>
              </p:grpSpPr>
              <p:sp>
                <p:nvSpPr>
                  <p:cNvPr id="54" name="Denkblase: wolkenförmig 53">
                    <a:extLst>
                      <a:ext uri="{FF2B5EF4-FFF2-40B4-BE49-F238E27FC236}">
                        <a16:creationId xmlns:a16="http://schemas.microsoft.com/office/drawing/2014/main" id="{81650A88-6FB3-0C00-3E64-7ED64205CA3F}"/>
                      </a:ext>
                    </a:extLst>
                  </p:cNvPr>
                  <p:cNvSpPr/>
                  <p:nvPr/>
                </p:nvSpPr>
                <p:spPr>
                  <a:xfrm flipH="1">
                    <a:off x="4983486" y="3871189"/>
                    <a:ext cx="1078211" cy="891300"/>
                  </a:xfrm>
                  <a:prstGeom prst="cloudCallout">
                    <a:avLst/>
                  </a:prstGeom>
                  <a:solidFill>
                    <a:schemeClr val="bg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5" name="Textfeld 54">
                    <a:extLst>
                      <a:ext uri="{FF2B5EF4-FFF2-40B4-BE49-F238E27FC236}">
                        <a16:creationId xmlns:a16="http://schemas.microsoft.com/office/drawing/2014/main" id="{45DB2282-2851-6259-516C-26396474BD47}"/>
                      </a:ext>
                    </a:extLst>
                  </p:cNvPr>
                  <p:cNvSpPr txBox="1"/>
                  <p:nvPr/>
                </p:nvSpPr>
                <p:spPr>
                  <a:xfrm>
                    <a:off x="5156166" y="4013010"/>
                    <a:ext cx="10907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200" dirty="0"/>
                      <a:t>ist für die LP leicht</a:t>
                    </a:r>
                  </a:p>
                  <a:p>
                    <a:r>
                      <a:rPr lang="de-CH" sz="1200" dirty="0"/>
                      <a:t>handhabbar</a:t>
                    </a:r>
                  </a:p>
                </p:txBody>
              </p:sp>
            </p:grpSp>
            <p:grpSp>
              <p:nvGrpSpPr>
                <p:cNvPr id="47" name="Gruppieren 46">
                  <a:extLst>
                    <a:ext uri="{FF2B5EF4-FFF2-40B4-BE49-F238E27FC236}">
                      <a16:creationId xmlns:a16="http://schemas.microsoft.com/office/drawing/2014/main" id="{2A5AA8A0-830D-3838-A429-37DD9E6D287A}"/>
                    </a:ext>
                  </a:extLst>
                </p:cNvPr>
                <p:cNvGrpSpPr/>
                <p:nvPr/>
              </p:nvGrpSpPr>
              <p:grpSpPr>
                <a:xfrm>
                  <a:off x="7619432" y="2836676"/>
                  <a:ext cx="1282952" cy="1874078"/>
                  <a:chOff x="7418248" y="2904466"/>
                  <a:chExt cx="1282952" cy="1874078"/>
                </a:xfrm>
              </p:grpSpPr>
              <p:sp>
                <p:nvSpPr>
                  <p:cNvPr id="52" name="Denkblase: wolkenförmig 51">
                    <a:extLst>
                      <a:ext uri="{FF2B5EF4-FFF2-40B4-BE49-F238E27FC236}">
                        <a16:creationId xmlns:a16="http://schemas.microsoft.com/office/drawing/2014/main" id="{AC749E4B-AE0F-CCB7-7BD4-EFC24239756B}"/>
                      </a:ext>
                    </a:extLst>
                  </p:cNvPr>
                  <p:cNvSpPr/>
                  <p:nvPr/>
                </p:nvSpPr>
                <p:spPr>
                  <a:xfrm>
                    <a:off x="7418248" y="3887244"/>
                    <a:ext cx="1203649" cy="891300"/>
                  </a:xfrm>
                  <a:prstGeom prst="cloudCallout">
                    <a:avLst/>
                  </a:prstGeom>
                  <a:solidFill>
                    <a:schemeClr val="bg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CH" dirty="0"/>
                  </a:p>
                </p:txBody>
              </p:sp>
              <p:sp>
                <p:nvSpPr>
                  <p:cNvPr id="53" name="Textfeld 52">
                    <a:extLst>
                      <a:ext uri="{FF2B5EF4-FFF2-40B4-BE49-F238E27FC236}">
                        <a16:creationId xmlns:a16="http://schemas.microsoft.com/office/drawing/2014/main" id="{4FA3605F-587C-A457-342A-E4D05F6A4359}"/>
                      </a:ext>
                    </a:extLst>
                  </p:cNvPr>
                  <p:cNvSpPr txBox="1"/>
                  <p:nvPr/>
                </p:nvSpPr>
                <p:spPr>
                  <a:xfrm>
                    <a:off x="7474941" y="2904466"/>
                    <a:ext cx="12262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200" dirty="0"/>
                      <a:t>ist umsichtig gestaltet</a:t>
                    </a:r>
                  </a:p>
                </p:txBody>
              </p:sp>
            </p:grpSp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A5ADB332-A065-3AE0-BC4D-8D6B3C5DCBD8}"/>
                    </a:ext>
                  </a:extLst>
                </p:cNvPr>
                <p:cNvSpPr txBox="1"/>
                <p:nvPr/>
              </p:nvSpPr>
              <p:spPr>
                <a:xfrm>
                  <a:off x="6260615" y="1394266"/>
                  <a:ext cx="98568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sz="1200" dirty="0"/>
                    <a:t>verläuft zeitlich nah /parallel zum Unterrichten</a:t>
                  </a:r>
                </a:p>
              </p:txBody>
            </p:sp>
            <p:grpSp>
              <p:nvGrpSpPr>
                <p:cNvPr id="49" name="Gruppieren 48">
                  <a:extLst>
                    <a:ext uri="{FF2B5EF4-FFF2-40B4-BE49-F238E27FC236}">
                      <a16:creationId xmlns:a16="http://schemas.microsoft.com/office/drawing/2014/main" id="{50A346AB-0B2B-B223-77DA-99B26A015D6A}"/>
                    </a:ext>
                  </a:extLst>
                </p:cNvPr>
                <p:cNvGrpSpPr/>
                <p:nvPr/>
              </p:nvGrpSpPr>
              <p:grpSpPr>
                <a:xfrm>
                  <a:off x="6309450" y="4367315"/>
                  <a:ext cx="1282173" cy="891300"/>
                  <a:chOff x="514664" y="3839419"/>
                  <a:chExt cx="1164982" cy="891300"/>
                </a:xfrm>
              </p:grpSpPr>
              <p:sp>
                <p:nvSpPr>
                  <p:cNvPr id="50" name="Denkblase: wolkenförmig 49">
                    <a:extLst>
                      <a:ext uri="{FF2B5EF4-FFF2-40B4-BE49-F238E27FC236}">
                        <a16:creationId xmlns:a16="http://schemas.microsoft.com/office/drawing/2014/main" id="{58F2CD77-5F1E-DBF5-0520-DB2AC4E84F90}"/>
                      </a:ext>
                    </a:extLst>
                  </p:cNvPr>
                  <p:cNvSpPr/>
                  <p:nvPr/>
                </p:nvSpPr>
                <p:spPr>
                  <a:xfrm flipH="1">
                    <a:off x="514664" y="3839419"/>
                    <a:ext cx="1078211" cy="891300"/>
                  </a:xfrm>
                  <a:prstGeom prst="cloudCallout">
                    <a:avLst/>
                  </a:prstGeom>
                  <a:solidFill>
                    <a:schemeClr val="bg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" name="Textfeld 50">
                    <a:extLst>
                      <a:ext uri="{FF2B5EF4-FFF2-40B4-BE49-F238E27FC236}">
                        <a16:creationId xmlns:a16="http://schemas.microsoft.com/office/drawing/2014/main" id="{7D66E310-5263-F1AE-82E2-A970E403AAB1}"/>
                      </a:ext>
                    </a:extLst>
                  </p:cNvPr>
                  <p:cNvSpPr txBox="1"/>
                  <p:nvPr/>
                </p:nvSpPr>
                <p:spPr>
                  <a:xfrm>
                    <a:off x="732723" y="3944545"/>
                    <a:ext cx="94692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CH" sz="1200" dirty="0"/>
                      <a:t>wirkt aktivierend &amp; motivierend</a:t>
                    </a:r>
                  </a:p>
                </p:txBody>
              </p:sp>
            </p:grpSp>
          </p:grpSp>
        </p:grp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81FEA70A-3333-B7D3-6470-783412BDFA5B}"/>
                </a:ext>
              </a:extLst>
            </p:cNvPr>
            <p:cNvSpPr txBox="1"/>
            <p:nvPr/>
          </p:nvSpPr>
          <p:spPr>
            <a:xfrm>
              <a:off x="7696597" y="4072366"/>
              <a:ext cx="122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kann spielerisch sein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9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A0833-F874-1276-EBAD-6BB2D93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dirty="0"/>
              <a:t>Unterrichten und Untersuchen		verbinden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AFE69-E6CC-FE14-4C6F-EF881167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2000" dirty="0">
              <a:latin typeface="+mj-lt"/>
            </a:endParaRPr>
          </a:p>
          <a:p>
            <a:pPr marL="0" indent="0">
              <a:buNone/>
            </a:pPr>
            <a:endParaRPr lang="de-CH" dirty="0">
              <a:latin typeface="+mj-lt"/>
            </a:endParaRPr>
          </a:p>
          <a:p>
            <a:pPr marL="0" indent="0">
              <a:buNone/>
            </a:pPr>
            <a:r>
              <a:rPr lang="de-CH" sz="2000" dirty="0">
                <a:latin typeface="+mj-lt"/>
              </a:rPr>
              <a:t>Inspirationsquellen für das Datenerhebungsinstrument können sein: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Der gemeinsame Unterricht (z.B. Fach, Themen, Lernaktivitäten, Arbeitsmaterialien)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Ein attraktives Datenerhebungsinstrument (z.B. Fallbeispiele, Foto-Galerie)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Materialien im Klassenzimmer (z.B. Massstäbe, Magnetknöpfe, Schreibstifte, Legosteine)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Interessen der SuS (z.B. Fussball, Bezug zur Jahreszeit) </a:t>
            </a:r>
          </a:p>
          <a:p>
            <a:endParaRPr lang="de-CH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594DFB-D4CE-86CB-E357-6881251B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EF028E-5B54-7A9C-6060-8DE6873A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8D1B6-3280-0667-EE52-FD9DF29B1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360" y="657344"/>
            <a:ext cx="1173906" cy="1187011"/>
          </a:xfrm>
          <a:prstGeom prst="rect">
            <a:avLst/>
          </a:prstGeom>
        </p:spPr>
      </p:pic>
      <p:sp>
        <p:nvSpPr>
          <p:cNvPr id="9" name="Pfeil nach rechts 4">
            <a:extLst>
              <a:ext uri="{FF2B5EF4-FFF2-40B4-BE49-F238E27FC236}">
                <a16:creationId xmlns:a16="http://schemas.microsoft.com/office/drawing/2014/main" id="{D9D5B253-4ABF-DC58-8E4B-0B7AECD67154}"/>
              </a:ext>
            </a:extLst>
          </p:cNvPr>
          <p:cNvSpPr/>
          <p:nvPr/>
        </p:nvSpPr>
        <p:spPr>
          <a:xfrm rot="491719">
            <a:off x="2571958" y="485909"/>
            <a:ext cx="2729944" cy="627653"/>
          </a:xfrm>
          <a:prstGeom prst="rightArrow">
            <a:avLst>
              <a:gd name="adj1" fmla="val 41804"/>
              <a:gd name="adj2" fmla="val 81269"/>
            </a:avLst>
          </a:prstGeom>
          <a:solidFill>
            <a:srgbClr val="B9CDE5">
              <a:alpha val="6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Vorstellungskraft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0BB796-A961-DEFD-DC34-5338AF22B47C}"/>
              </a:ext>
            </a:extLst>
          </p:cNvPr>
          <p:cNvSpPr/>
          <p:nvPr/>
        </p:nvSpPr>
        <p:spPr>
          <a:xfrm>
            <a:off x="6832591" y="484190"/>
            <a:ext cx="1503562" cy="754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rechts 15">
            <a:extLst>
              <a:ext uri="{FF2B5EF4-FFF2-40B4-BE49-F238E27FC236}">
                <a16:creationId xmlns:a16="http://schemas.microsoft.com/office/drawing/2014/main" id="{1C9C4C7F-E0DA-5A5E-2951-EE51ABF14760}"/>
              </a:ext>
            </a:extLst>
          </p:cNvPr>
          <p:cNvSpPr/>
          <p:nvPr/>
        </p:nvSpPr>
        <p:spPr>
          <a:xfrm rot="20823711">
            <a:off x="3547171" y="1763952"/>
            <a:ext cx="2134447" cy="630220"/>
          </a:xfrm>
          <a:prstGeom prst="rightArrow">
            <a:avLst>
              <a:gd name="adj1" fmla="val 41804"/>
              <a:gd name="adj2" fmla="val 81269"/>
            </a:avLst>
          </a:prstGeom>
          <a:solidFill>
            <a:srgbClr val="B9CDE5">
              <a:alpha val="6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Beratung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3" name="Pfeil nach rechts 13">
            <a:extLst>
              <a:ext uri="{FF2B5EF4-FFF2-40B4-BE49-F238E27FC236}">
                <a16:creationId xmlns:a16="http://schemas.microsoft.com/office/drawing/2014/main" id="{FF81B7CE-75A6-DB8F-0E85-C1E372E1075B}"/>
              </a:ext>
            </a:extLst>
          </p:cNvPr>
          <p:cNvSpPr/>
          <p:nvPr/>
        </p:nvSpPr>
        <p:spPr>
          <a:xfrm rot="20602511" flipH="1">
            <a:off x="6649509" y="444570"/>
            <a:ext cx="1746330" cy="675845"/>
          </a:xfrm>
          <a:prstGeom prst="rightArrow">
            <a:avLst>
              <a:gd name="adj1" fmla="val 41804"/>
              <a:gd name="adj2" fmla="val 81269"/>
            </a:avLst>
          </a:prstGeom>
          <a:solidFill>
            <a:srgbClr val="B9CDE5">
              <a:alpha val="6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Kreativität</a:t>
            </a:r>
            <a:endParaRPr lang="de-DE" sz="2400" dirty="0">
              <a:solidFill>
                <a:srgbClr val="FF0000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71ABF02-ED78-E5E1-DB3E-C8453C100F97}"/>
              </a:ext>
            </a:extLst>
          </p:cNvPr>
          <p:cNvGrpSpPr/>
          <p:nvPr/>
        </p:nvGrpSpPr>
        <p:grpSpPr>
          <a:xfrm>
            <a:off x="8688288" y="5107028"/>
            <a:ext cx="2448272" cy="1445114"/>
            <a:chOff x="4787428" y="2505666"/>
            <a:chExt cx="2328399" cy="1924764"/>
          </a:xfrm>
        </p:grpSpPr>
        <p:sp>
          <p:nvSpPr>
            <p:cNvPr id="15" name="Denkblase: wolkenförmig 117">
              <a:extLst>
                <a:ext uri="{FF2B5EF4-FFF2-40B4-BE49-F238E27FC236}">
                  <a16:creationId xmlns:a16="http://schemas.microsoft.com/office/drawing/2014/main" id="{0EF34140-F4C6-48C7-696C-77A3245AA7CE}"/>
                </a:ext>
              </a:extLst>
            </p:cNvPr>
            <p:cNvSpPr/>
            <p:nvPr/>
          </p:nvSpPr>
          <p:spPr>
            <a:xfrm flipH="1">
              <a:off x="4787428" y="2505666"/>
              <a:ext cx="2328399" cy="1924764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CH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B24C37F-F4F8-0A3E-5C37-FDC9CF8FCD16}"/>
                </a:ext>
              </a:extLst>
            </p:cNvPr>
            <p:cNvSpPr txBox="1"/>
            <p:nvPr/>
          </p:nvSpPr>
          <p:spPr>
            <a:xfrm>
              <a:off x="5335287" y="2668681"/>
              <a:ext cx="1643576" cy="159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Nimm Gelingendes oder Lücken in den Fokus</a:t>
              </a:r>
            </a:p>
          </p:txBody>
        </p:sp>
      </p:grpSp>
      <p:sp>
        <p:nvSpPr>
          <p:cNvPr id="17" name="Pfeil nach rechts 14">
            <a:extLst>
              <a:ext uri="{FF2B5EF4-FFF2-40B4-BE49-F238E27FC236}">
                <a16:creationId xmlns:a16="http://schemas.microsoft.com/office/drawing/2014/main" id="{DAF659D4-142F-782A-B07C-64E92BFE016D}"/>
              </a:ext>
            </a:extLst>
          </p:cNvPr>
          <p:cNvSpPr/>
          <p:nvPr/>
        </p:nvSpPr>
        <p:spPr>
          <a:xfrm rot="718207" flipH="1">
            <a:off x="6390504" y="1654101"/>
            <a:ext cx="2031420" cy="632458"/>
          </a:xfrm>
          <a:prstGeom prst="rightArrow">
            <a:avLst>
              <a:gd name="adj1" fmla="val 41804"/>
              <a:gd name="adj2" fmla="val 81269"/>
            </a:avLst>
          </a:prstGeom>
          <a:solidFill>
            <a:srgbClr val="B9CDE5">
              <a:alpha val="6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Inspiration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55E460-25C6-3A25-5B4F-AAC2A569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BDBB4E-FF89-DE17-7B80-A8E1AEC2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878F171-5CBB-F640-B0CE-CE00CC157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645684"/>
            <a:ext cx="5265301" cy="1750202"/>
          </a:xfrm>
        </p:spPr>
        <p:txBody>
          <a:bodyPr/>
          <a:lstStyle/>
          <a:p>
            <a:r>
              <a:rPr lang="de-CH" sz="3600" dirty="0"/>
              <a:t>Evidenzbasierte Unterrichtsentwicklung mit Luuise</a:t>
            </a:r>
          </a:p>
        </p:txBody>
      </p:sp>
      <p:sp>
        <p:nvSpPr>
          <p:cNvPr id="12" name="Pfeil nach links 12">
            <a:extLst>
              <a:ext uri="{FF2B5EF4-FFF2-40B4-BE49-F238E27FC236}">
                <a16:creationId xmlns:a16="http://schemas.microsoft.com/office/drawing/2014/main" id="{E3F77D81-422C-9BB4-BA89-4AD549F8419B}"/>
              </a:ext>
            </a:extLst>
          </p:cNvPr>
          <p:cNvSpPr/>
          <p:nvPr/>
        </p:nvSpPr>
        <p:spPr bwMode="auto">
          <a:xfrm>
            <a:off x="-1839567" y="1878691"/>
            <a:ext cx="1371600" cy="1798955"/>
          </a:xfrm>
          <a:prstGeom prst="leftArrow">
            <a:avLst/>
          </a:prstGeom>
          <a:solidFill>
            <a:srgbClr val="66FF33"/>
          </a:solidFill>
          <a:ln w="254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lnSpc>
                <a:spcPts val="1560"/>
              </a:lnSpc>
              <a:spcBef>
                <a:spcPct val="0"/>
              </a:spcBef>
            </a:pPr>
            <a:r>
              <a:rPr lang="de-CH" sz="1600" dirty="0">
                <a:solidFill>
                  <a:srgbClr val="000000"/>
                </a:solidFill>
                <a:latin typeface="Arial Narrow"/>
                <a:ea typeface="Times New Roman"/>
                <a:cs typeface="Times New Roman"/>
              </a:rPr>
              <a:t>Dies ist Startfolie für Luuise-Teil</a:t>
            </a:r>
            <a:endParaRPr lang="de-CH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67E5B5A-3B47-D85F-2BF1-FAFDFCD5D38A}"/>
              </a:ext>
            </a:extLst>
          </p:cNvPr>
          <p:cNvSpPr/>
          <p:nvPr/>
        </p:nvSpPr>
        <p:spPr bwMode="auto">
          <a:xfrm>
            <a:off x="-1810988" y="1141289"/>
            <a:ext cx="1550223" cy="587277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srgbClr val="000000"/>
                </a:solidFill>
                <a:latin typeface="Arial" charset="0"/>
              </a:rPr>
              <a:t>6.8.</a:t>
            </a:r>
          </a:p>
        </p:txBody>
      </p:sp>
      <p:sp>
        <p:nvSpPr>
          <p:cNvPr id="14" name="Fensterinhalt horizontal verschieben 11">
            <a:extLst>
              <a:ext uri="{FF2B5EF4-FFF2-40B4-BE49-F238E27FC236}">
                <a16:creationId xmlns:a16="http://schemas.microsoft.com/office/drawing/2014/main" id="{0C90DD54-A51E-5222-BBDE-BE32D9247EE4}"/>
              </a:ext>
            </a:extLst>
          </p:cNvPr>
          <p:cNvSpPr/>
          <p:nvPr/>
        </p:nvSpPr>
        <p:spPr bwMode="auto">
          <a:xfrm>
            <a:off x="-2494625" y="37"/>
            <a:ext cx="2405847" cy="843379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LUUISE-Kurzeinführung für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Plena</a:t>
            </a:r>
            <a:endParaRPr lang="de-CH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Stern mit 6 Zacken 10">
            <a:extLst>
              <a:ext uri="{FF2B5EF4-FFF2-40B4-BE49-F238E27FC236}">
                <a16:creationId xmlns:a16="http://schemas.microsoft.com/office/drawing/2014/main" id="{38DFD771-F799-8702-EF4A-6D0214B87783}"/>
              </a:ext>
            </a:extLst>
          </p:cNvPr>
          <p:cNvSpPr/>
          <p:nvPr/>
        </p:nvSpPr>
        <p:spPr bwMode="auto">
          <a:xfrm>
            <a:off x="12648728" y="-27537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B05DB45-38BB-0965-5200-25245D5D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283" y="2314023"/>
            <a:ext cx="6107222" cy="27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A0833-F874-1276-EBAD-6BB2D93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dirty="0"/>
              <a:t>Unterrichten und Untersuchen		verbinden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AFE69-E6CC-FE14-4C6F-EF881167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2000" dirty="0">
              <a:latin typeface="+mj-lt"/>
            </a:endParaRPr>
          </a:p>
          <a:p>
            <a:pPr marL="0" indent="0">
              <a:buNone/>
            </a:pPr>
            <a:endParaRPr lang="de-CH" dirty="0">
              <a:latin typeface="+mj-lt"/>
            </a:endParaRPr>
          </a:p>
          <a:p>
            <a:endParaRPr lang="de-CH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594DFB-D4CE-86CB-E357-6881251B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EF028E-5B54-7A9C-6060-8DE6873A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8D1B6-3280-0667-EE52-FD9DF29B1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360" y="657344"/>
            <a:ext cx="1173906" cy="118701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F0BB796-A961-DEFD-DC34-5338AF22B47C}"/>
              </a:ext>
            </a:extLst>
          </p:cNvPr>
          <p:cNvSpPr/>
          <p:nvPr/>
        </p:nvSpPr>
        <p:spPr>
          <a:xfrm>
            <a:off x="6832591" y="484190"/>
            <a:ext cx="1503562" cy="754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 nach rechts 14">
            <a:extLst>
              <a:ext uri="{FF2B5EF4-FFF2-40B4-BE49-F238E27FC236}">
                <a16:creationId xmlns:a16="http://schemas.microsoft.com/office/drawing/2014/main" id="{9533DBDE-7AE8-4819-7032-89390C96973C}"/>
              </a:ext>
            </a:extLst>
          </p:cNvPr>
          <p:cNvSpPr/>
          <p:nvPr/>
        </p:nvSpPr>
        <p:spPr>
          <a:xfrm rot="718207" flipH="1">
            <a:off x="6390504" y="1654101"/>
            <a:ext cx="2031420" cy="632458"/>
          </a:xfrm>
          <a:prstGeom prst="rightArrow">
            <a:avLst>
              <a:gd name="adj1" fmla="val 41804"/>
              <a:gd name="adj2" fmla="val 81269"/>
            </a:avLst>
          </a:prstGeom>
          <a:solidFill>
            <a:srgbClr val="B9CDE5">
              <a:alpha val="6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Inspiration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F881C0-CFAF-106C-DB7F-72D133CB4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18576" y="2615390"/>
            <a:ext cx="1948219" cy="22358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C97E717-5044-027E-317A-C6B343513A71}"/>
              </a:ext>
            </a:extLst>
          </p:cNvPr>
          <p:cNvSpPr txBox="1"/>
          <p:nvPr/>
        </p:nvSpPr>
        <p:spPr>
          <a:xfrm>
            <a:off x="406800" y="2232234"/>
            <a:ext cx="964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+mj-lt"/>
              </a:rPr>
              <a:t>Inspirationsquelle</a:t>
            </a:r>
            <a:r>
              <a:rPr lang="de-CH" sz="2000" dirty="0">
                <a:latin typeface="Trebuchet MS" panose="020B0603020202020204" pitchFamily="34" charset="0"/>
              </a:rPr>
              <a:t> Erhebungsinstrumente «aus der Praxis für die Praxis»:</a:t>
            </a:r>
          </a:p>
        </p:txBody>
      </p:sp>
      <p:pic>
        <p:nvPicPr>
          <p:cNvPr id="17" name="Grafik 16" descr="C:\Users\wlwyss\Desktop\test skala.jpg">
            <a:extLst>
              <a:ext uri="{FF2B5EF4-FFF2-40B4-BE49-F238E27FC236}">
                <a16:creationId xmlns:a16="http://schemas.microsoft.com/office/drawing/2014/main" id="{AA07A4D1-0DC8-11AF-5E97-69E24E665AC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6076" y="3092884"/>
            <a:ext cx="1906942" cy="1490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32DD1DE-EC74-3A42-590C-8B78DF68209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233" y="4102189"/>
            <a:ext cx="1888301" cy="22716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E563EA-955D-67AE-DD48-9B30C07176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87112" y="2850626"/>
            <a:ext cx="2020035" cy="1738874"/>
          </a:xfrm>
          <a:prstGeom prst="rect">
            <a:avLst/>
          </a:prstGeom>
        </p:spPr>
      </p:pic>
      <p:pic>
        <p:nvPicPr>
          <p:cNvPr id="20" name="Bild 6" descr="BWL 12">
            <a:extLst>
              <a:ext uri="{FF2B5EF4-FFF2-40B4-BE49-F238E27FC236}">
                <a16:creationId xmlns:a16="http://schemas.microsoft.com/office/drawing/2014/main" id="{FDE42EEF-E976-60EC-8B2F-86BCB0640A1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745" y="2989898"/>
            <a:ext cx="1906941" cy="21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050F765-8525-CA85-5257-7EC5107175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177" y="4730081"/>
            <a:ext cx="2235806" cy="16768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EAAAAFC-3405-10EE-DB8E-EC0176E411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591" y="4581738"/>
            <a:ext cx="1738873" cy="19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028FD-89D6-39BF-4692-B01AC387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dirty="0"/>
              <a:t>Prüfung der Planungsskizze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046A3B-EBEB-9ADB-F301-E774141E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3055" indent="0" algn="just">
              <a:lnSpc>
                <a:spcPct val="115000"/>
              </a:lnSpc>
              <a:buNone/>
            </a:pP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CH" sz="1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Unterstrichene = Muss</a:t>
            </a: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Kursive = Kann</a:t>
            </a: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de-CH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meine Knacknuss durch mein s.m.a.r.t.-Ziel produktiv angegangen?</a:t>
            </a:r>
            <a:endParaRPr lang="de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 Ziel, Intervention und Erhebungsmethode exakt zueinander? Stehen sie „in einer Linie“? </a:t>
            </a:r>
            <a:endParaRPr lang="de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Fügt sich das Untersuchen ins Unterrichten ein?</a:t>
            </a:r>
            <a:endParaRPr lang="de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Können Erhebungs- oder Auswertungsarbeiten an die Lernenden delegiert werden?</a:t>
            </a:r>
            <a:endParaRPr lang="de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 im Luuise-Projekt mit den Lernenden einen Dialog über das Lehren und Lernen erfolgen</a:t>
            </a:r>
            <a:r>
              <a:rPr lang="de-CH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Rechtfertigt der zu erwartende Nutzen den absehbaren Aufwand?</a:t>
            </a:r>
            <a:endParaRPr lang="de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900430" algn="l"/>
              </a:tabLst>
            </a:pPr>
            <a:r>
              <a:rPr lang="de-CH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das Projekt </a:t>
            </a:r>
            <a:r>
              <a:rPr lang="de-CH" sz="16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mich</a:t>
            </a:r>
            <a:r>
              <a:rPr lang="de-CH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attraktiv? Wenn nein: Wie muss ich es verändern?</a:t>
            </a:r>
            <a:endParaRPr lang="de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9EBDD7-7653-F9BB-B3C5-A1B2DB76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63614-884F-B768-44AC-8FDD1D27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46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5F1D-FCEC-2C96-0C87-7111C2EE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dirty="0"/>
              <a:t>Planungsraster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D1A374-0CB1-6807-3A3C-0D796962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Nutzen für TN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Einsenden des Rasters an </a:t>
            </a:r>
            <a:r>
              <a:rPr lang="de-CH" dirty="0">
                <a:highlight>
                  <a:srgbClr val="FFFF00"/>
                </a:highlight>
              </a:rPr>
              <a:t>xx</a:t>
            </a:r>
            <a:r>
              <a:rPr lang="de-CH" dirty="0"/>
              <a:t> für die E-Mailkommentierung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Start der Umsetzung </a:t>
            </a:r>
            <a:r>
              <a:rPr lang="de-CH" u="sng" dirty="0"/>
              <a:t>nach</a:t>
            </a:r>
            <a:r>
              <a:rPr lang="de-CH" dirty="0"/>
              <a:t> der Kommentierung durch </a:t>
            </a:r>
            <a:br>
              <a:rPr lang="de-CH" dirty="0"/>
            </a:br>
            <a:r>
              <a:rPr lang="de-CH" dirty="0"/>
              <a:t>die Kursleitung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accent1"/>
                </a:solidFill>
              </a:rPr>
              <a:t>Ausführung des Projekts im Unterricht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accent1"/>
                </a:solidFill>
              </a:rPr>
              <a:t>Dokumentation des Verlaufs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Online-Zwischenstopp am </a:t>
            </a:r>
            <a:r>
              <a:rPr lang="de-CH" dirty="0">
                <a:highlight>
                  <a:srgbClr val="FFFF00"/>
                </a:highlight>
              </a:rPr>
              <a:t>xx</a:t>
            </a:r>
            <a:r>
              <a:rPr lang="de-CH" dirty="0"/>
              <a:t> </a:t>
            </a:r>
            <a:r>
              <a:rPr lang="de-CH" dirty="0">
                <a:solidFill>
                  <a:schemeClr val="accent1"/>
                </a:solidFill>
              </a:rPr>
              <a:t>=&gt; Termin abmachen!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B3BF37-79BC-5D26-3090-DEA1FA82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754877-EF58-A6A2-34F6-E72F7C9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80D164-559A-0759-8CD3-0056DE64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808" y="1746604"/>
            <a:ext cx="3528392" cy="43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B6D16-1C71-6A01-802B-2CF09C37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1292662"/>
          </a:xfrm>
        </p:spPr>
        <p:txBody>
          <a:bodyPr/>
          <a:lstStyle/>
          <a:p>
            <a:pPr algn="ctr"/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Weitere Informationen zu Luuise auf </a:t>
            </a:r>
            <a:r>
              <a:rPr kumimoji="0" lang="de-CH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www.lernensichtbarmachen.ch</a:t>
            </a:r>
            <a:b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de-CH" sz="28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136DF1-8BF8-FCDE-4A71-FA34275E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2B7E4A-A950-BDEF-4C01-A8A8274F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AD68F4-26D6-2285-9F94-DB1A748E0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412" y="2132856"/>
            <a:ext cx="665317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dirty="0"/>
              <a:t>Luuise-Weiterbildung an (Schule)</a:t>
            </a:r>
            <a:endParaRPr lang="de-CH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BAB51-05BC-A82E-6967-52123408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C0048-8167-9A51-5454-DF4C768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8" name="Bild 1">
            <a:extLst>
              <a:ext uri="{FF2B5EF4-FFF2-40B4-BE49-F238E27FC236}">
                <a16:creationId xmlns:a16="http://schemas.microsoft.com/office/drawing/2014/main" id="{BFF4E42D-CDCE-47C4-DACB-9120BB6A9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671210"/>
            <a:ext cx="9289032" cy="475984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6B27E00-7201-FF0D-71E7-2B7F25A91D23}"/>
              </a:ext>
            </a:extLst>
          </p:cNvPr>
          <p:cNvSpPr txBox="1"/>
          <p:nvPr/>
        </p:nvSpPr>
        <p:spPr>
          <a:xfrm>
            <a:off x="9643680" y="3140968"/>
            <a:ext cx="17755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b="1" dirty="0"/>
              <a:t>(Termin)</a:t>
            </a:r>
          </a:p>
          <a:p>
            <a:pPr algn="ctr"/>
            <a:r>
              <a:rPr lang="de-CH" b="1" dirty="0"/>
              <a:t>(Name Coachs)</a:t>
            </a:r>
          </a:p>
          <a:p>
            <a:pPr algn="ctr"/>
            <a:r>
              <a:rPr lang="de-CH" b="1" dirty="0"/>
              <a:t>Kontakt: </a:t>
            </a:r>
            <a:endParaRPr lang="de-CH" b="1" dirty="0">
              <a:solidFill>
                <a:srgbClr val="0000FF"/>
              </a:solidFill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45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9F39F-0F5E-7BBF-A331-1B2E55BB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dirty="0">
                <a:latin typeface="+mn-lt"/>
              </a:rPr>
              <a:t>Zielsetzungen</a:t>
            </a:r>
            <a:endParaRPr lang="de-CH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7A0BA5-EF6A-A24A-A6C6-F013AF806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+mj-lt"/>
              </a:rPr>
              <a:t>Die Teilnehmenden …</a:t>
            </a:r>
          </a:p>
          <a:p>
            <a:pPr marL="0" indent="0">
              <a:buNone/>
            </a:pPr>
            <a:endParaRPr lang="de-CH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CH" dirty="0">
                <a:latin typeface="+mj-lt"/>
              </a:rPr>
              <a:t>können Luuise in den Grundzügen nachzeichnen;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entscheiden sich für ein konkretes Luuise-Projekt zu ihrem Unterricht;</a:t>
            </a:r>
            <a:endParaRPr lang="de-CH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planen erste Schritte zur Umsetzung ihres Vorhabens;</a:t>
            </a:r>
            <a:endParaRPr lang="de-CH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füllen im Planungsraster die Felder stichwortartig aus;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gehen eine Lernpartnerschaft ein oder schließen sich einer an.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16FA06-2A6E-BAB8-0A34-8DC36FA4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0DC52-519F-A97D-3BED-0A2441B3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989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471D1-1557-8359-E232-7E65B054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923330"/>
          </a:xfrm>
        </p:spPr>
        <p:txBody>
          <a:bodyPr/>
          <a:lstStyle/>
          <a:p>
            <a:r>
              <a:rPr lang="de-CH" sz="2800" b="1" dirty="0"/>
              <a:t>Inhalt</a:t>
            </a:r>
            <a:br>
              <a:rPr lang="de-CH" sz="3200" b="1" dirty="0">
                <a:latin typeface="Trebuchet MS" panose="020B0603020202020204" pitchFamily="34" charset="0"/>
              </a:rPr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12657E-DA2D-EF5D-8DF2-B36063BA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825976"/>
            <a:ext cx="11016850" cy="4631262"/>
          </a:xfrm>
        </p:spPr>
        <p:txBody>
          <a:bodyPr/>
          <a:lstStyle/>
          <a:p>
            <a:r>
              <a:rPr lang="de-CH" sz="2000" dirty="0">
                <a:latin typeface="+mj-lt"/>
              </a:rPr>
              <a:t>Teil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Luuise als 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Knacknüsse – Definition, Quellen und 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Weiterbildung zu Luuise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Zusammenfassung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+mj-lt"/>
            </a:endParaRPr>
          </a:p>
          <a:p>
            <a:r>
              <a:rPr lang="de-CH" sz="2000" dirty="0">
                <a:latin typeface="+mj-lt"/>
              </a:rPr>
              <a:t>Teil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Inhalte der Beratung der Schulleitung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Verortung von Luuise im QM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Unterstützende institutionelle Voraussetzungen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Dokumentation der Qualitäts-Arbeit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+mj-lt"/>
              </a:rPr>
              <a:t>Zusammenfassung</a:t>
            </a:r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79CCC0-BACA-F4FC-8F65-5F024DB9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88109D-3CEF-F8F5-22E1-539CD60A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058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B0B33D-E85D-8AF7-55E5-16587674D2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2000" i="1" dirty="0">
                <a:solidFill>
                  <a:srgbClr val="000000"/>
                </a:solidFill>
              </a:rPr>
              <a:t>Luuise ist ein 5-schrittiges integriertes Unterrichts- und Untersuchungsverfahren.</a:t>
            </a:r>
            <a:br>
              <a:rPr lang="de-DE" sz="2000" i="1" dirty="0">
                <a:solidFill>
                  <a:srgbClr val="000000"/>
                </a:solidFill>
              </a:rPr>
            </a:br>
            <a:endParaRPr lang="de-DE" sz="2000" i="1" dirty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2000" i="1" dirty="0">
                <a:solidFill>
                  <a:srgbClr val="000000"/>
                </a:solidFill>
              </a:rPr>
              <a:t>Lehrpersonen machen ihren Unterricht und die erzielten Resultate sichtbar und entwickeln ihn datenbasiert weiter. </a:t>
            </a:r>
            <a:br>
              <a:rPr lang="de-DE" sz="2000" i="1" dirty="0">
                <a:solidFill>
                  <a:srgbClr val="000000"/>
                </a:solidFill>
              </a:rPr>
            </a:br>
            <a:endParaRPr lang="de-DE" sz="20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rgbClr val="000000"/>
                </a:solidFill>
              </a:rPr>
              <a:t>Sie kombinieren Untersuchungsmethoden so mit dem Unterrichten, dass möglichst kein zusätzlicher Aufwand entsteht. </a:t>
            </a:r>
            <a:br>
              <a:rPr lang="de-DE" sz="2000" i="1" dirty="0">
                <a:solidFill>
                  <a:srgbClr val="000000"/>
                </a:solidFill>
              </a:rPr>
            </a:br>
            <a:r>
              <a:rPr lang="de-CH" u="sng" dirty="0">
                <a:hlinkClick r:id="rId3"/>
              </a:rPr>
              <a:t>www.fhnw.ch/wbph-luuise</a:t>
            </a:r>
            <a:r>
              <a:rPr lang="de-CH" dirty="0"/>
              <a:t>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1E09CD-400C-1115-485C-F9A19887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D6C71A-E749-E95B-12FB-DA17DDD8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F0D26C7-FE5F-42BF-7067-7B4A12377876}"/>
              </a:ext>
            </a:extLst>
          </p:cNvPr>
          <p:cNvSpPr/>
          <p:nvPr/>
        </p:nvSpPr>
        <p:spPr bwMode="auto">
          <a:xfrm>
            <a:off x="-2186507" y="2115326"/>
            <a:ext cx="2044570" cy="1571573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prstClr val="black"/>
                </a:solidFill>
              </a:rPr>
              <a:t>angepasst 15.1.2016</a:t>
            </a:r>
            <a:br>
              <a:rPr lang="de-CH" dirty="0">
                <a:solidFill>
                  <a:prstClr val="black"/>
                </a:solidFill>
              </a:rPr>
            </a:br>
            <a:r>
              <a:rPr lang="de-CH" dirty="0" err="1">
                <a:solidFill>
                  <a:prstClr val="black"/>
                </a:solidFill>
              </a:rPr>
              <a:t>wbe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1AFF1E-5BE7-7FB5-5C45-0AFD8F2EE51A}"/>
              </a:ext>
            </a:extLst>
          </p:cNvPr>
          <p:cNvSpPr/>
          <p:nvPr/>
        </p:nvSpPr>
        <p:spPr bwMode="auto">
          <a:xfrm>
            <a:off x="-2186507" y="3686899"/>
            <a:ext cx="2044570" cy="1571573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 err="1">
                <a:solidFill>
                  <a:prstClr val="black"/>
                </a:solidFill>
              </a:rPr>
              <a:t>Kurzlink</a:t>
            </a:r>
            <a:r>
              <a:rPr lang="de-CH" dirty="0">
                <a:solidFill>
                  <a:prstClr val="black"/>
                </a:solidFill>
              </a:rPr>
              <a:t> neu  1.11.18</a:t>
            </a:r>
            <a:br>
              <a:rPr lang="de-CH" dirty="0">
                <a:solidFill>
                  <a:prstClr val="black"/>
                </a:solidFill>
              </a:rPr>
            </a:br>
            <a:r>
              <a:rPr lang="de-CH" dirty="0" err="1">
                <a:solidFill>
                  <a:prstClr val="black"/>
                </a:solidFill>
              </a:rPr>
              <a:t>wbe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Fensterinhalt horizontal verschieben 15">
            <a:extLst>
              <a:ext uri="{FF2B5EF4-FFF2-40B4-BE49-F238E27FC236}">
                <a16:creationId xmlns:a16="http://schemas.microsoft.com/office/drawing/2014/main" id="{F5B8C819-6CBF-C044-8822-F6ED4206E8BD}"/>
              </a:ext>
            </a:extLst>
          </p:cNvPr>
          <p:cNvSpPr/>
          <p:nvPr/>
        </p:nvSpPr>
        <p:spPr bwMode="auto">
          <a:xfrm>
            <a:off x="-2494625" y="37"/>
            <a:ext cx="2405847" cy="843379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LUUISE-Kurzeinführung für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Plena</a:t>
            </a:r>
            <a:endParaRPr lang="de-CH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tern mit 6 Zacken 12">
            <a:extLst>
              <a:ext uri="{FF2B5EF4-FFF2-40B4-BE49-F238E27FC236}">
                <a16:creationId xmlns:a16="http://schemas.microsoft.com/office/drawing/2014/main" id="{C928D8EA-C2FA-0440-F645-513FD686C45A}"/>
              </a:ext>
            </a:extLst>
          </p:cNvPr>
          <p:cNvSpPr/>
          <p:nvPr/>
        </p:nvSpPr>
        <p:spPr bwMode="auto">
          <a:xfrm>
            <a:off x="13440816" y="-225532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pic>
        <p:nvPicPr>
          <p:cNvPr id="11" name="Picture 2" descr="http://www.waxmann.com/fileadmin/media/cover/2577gross.jpg">
            <a:extLst>
              <a:ext uri="{FF2B5EF4-FFF2-40B4-BE49-F238E27FC236}">
                <a16:creationId xmlns:a16="http://schemas.microsoft.com/office/drawing/2014/main" id="{A5E83EFF-539F-588A-884A-76A6C8A0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939" y="1878225"/>
            <a:ext cx="2808312" cy="40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EE51EA1-D4EA-D570-59B8-282E14C78E18}"/>
              </a:ext>
            </a:extLst>
          </p:cNvPr>
          <p:cNvSpPr txBox="1"/>
          <p:nvPr/>
        </p:nvSpPr>
        <p:spPr>
          <a:xfrm>
            <a:off x="6197373" y="5502962"/>
            <a:ext cx="195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0070C0"/>
                </a:solidFill>
              </a:rPr>
              <a:t>Vorläufer 2011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5A88F51-D1CF-1DC4-13DA-5FE76156892C}"/>
              </a:ext>
            </a:extLst>
          </p:cNvPr>
          <p:cNvSpPr/>
          <p:nvPr/>
        </p:nvSpPr>
        <p:spPr>
          <a:xfrm>
            <a:off x="406800" y="868518"/>
            <a:ext cx="11053796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rgbClr val="000000"/>
                </a:solidFill>
                <a:cs typeface="Trebuchet MS"/>
              </a:rPr>
              <a:t>Luuise -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L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ehrende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u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nterrichten und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u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ntersuchen </a:t>
            </a:r>
            <a:br>
              <a:rPr lang="de-DE" sz="2600" dirty="0">
                <a:solidFill>
                  <a:srgbClr val="000000"/>
                </a:solidFill>
                <a:cs typeface="Trebuchet MS"/>
              </a:rPr>
            </a:b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i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ntegriert,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s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ichtbar und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e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ffektiv</a:t>
            </a:r>
          </a:p>
        </p:txBody>
      </p:sp>
    </p:spTree>
    <p:extLst>
      <p:ext uri="{BB962C8B-B14F-4D97-AF65-F5344CB8AC3E}">
        <p14:creationId xmlns:p14="http://schemas.microsoft.com/office/powerpoint/2010/main" val="385083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89525-E04D-4BA7-9486-4392E980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dirty="0">
                <a:cs typeface="Times New Roman" pitchFamily="18" charset="0"/>
              </a:rPr>
              <a:t>Was ist Luuise ?!</a:t>
            </a:r>
            <a:endParaRPr lang="de-CH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77A22-9FB0-BDD8-DE61-8285A2E3A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rebuchet MS"/>
              </a:rPr>
              <a:t>Arbeit am eigenen Unterricht</a:t>
            </a:r>
          </a:p>
          <a:p>
            <a:pPr lvl="1" defTabSz="457200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rebuchet MS"/>
              </a:rPr>
              <a:t>individuelles Unterrichtsprojekt von A bis Z:</a:t>
            </a:r>
          </a:p>
          <a:p>
            <a:pPr lvl="2" defTabSz="457200">
              <a:spcBef>
                <a:spcPct val="0"/>
              </a:spcBef>
            </a:pPr>
            <a: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  <a:t>unterrichtsnah und -integriert</a:t>
            </a:r>
          </a:p>
          <a:p>
            <a:pPr lvl="2" defTabSz="457200">
              <a:spcBef>
                <a:spcPct val="0"/>
              </a:spcBef>
            </a:pPr>
            <a:r>
              <a:rPr lang="de-DE" dirty="0">
                <a:latin typeface="+mj-lt"/>
                <a:cs typeface="Trebuchet MS"/>
              </a:rPr>
              <a:t>planen – umsetzen – reflektieren – berichten</a:t>
            </a:r>
          </a:p>
          <a:p>
            <a:pPr lvl="2" defTabSz="457200">
              <a:spcBef>
                <a:spcPct val="0"/>
              </a:spcBef>
            </a:pPr>
            <a: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  <a:t>Gespräche über Lehren und Lernen </a:t>
            </a:r>
            <a:b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</a:br>
            <a: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  <a:t>zwischen SchülerInnen und Lehrperson</a:t>
            </a:r>
            <a:endParaRPr lang="de-DE" dirty="0">
              <a:solidFill>
                <a:srgbClr val="000000"/>
              </a:solidFill>
              <a:latin typeface="+mj-lt"/>
              <a:cs typeface="Trebuchet MS"/>
            </a:endParaRPr>
          </a:p>
          <a:p>
            <a:pPr defTabSz="457200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rebuchet MS"/>
              </a:rPr>
              <a:t>eine didaktische Knacknuss lösen</a:t>
            </a:r>
            <a:endParaRPr lang="de-CH" dirty="0">
              <a:solidFill>
                <a:srgbClr val="000000"/>
              </a:solidFill>
              <a:latin typeface="+mj-lt"/>
              <a:cs typeface="Trebuchet MS"/>
            </a:endParaRPr>
          </a:p>
          <a:p>
            <a:pPr defTabSz="457200">
              <a:spcBef>
                <a:spcPct val="0"/>
              </a:spcBef>
            </a:pPr>
            <a: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  <a:t>mit Evaluationsm</a:t>
            </a:r>
            <a:r>
              <a:rPr lang="de-CH" dirty="0">
                <a:latin typeface="+mj-lt"/>
                <a:cs typeface="Trebuchet MS"/>
              </a:rPr>
              <a:t>ethoden </a:t>
            </a:r>
            <a: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  <a:t>Unterricht/Schule entwickeln</a:t>
            </a:r>
          </a:p>
          <a:p>
            <a:pPr defTabSz="457200">
              <a:spcBef>
                <a:spcPct val="0"/>
              </a:spcBef>
            </a:pPr>
            <a:r>
              <a:rPr lang="de-CH" dirty="0">
                <a:solidFill>
                  <a:srgbClr val="000000"/>
                </a:solidFill>
                <a:latin typeface="+mj-lt"/>
                <a:cs typeface="Trebuchet MS"/>
              </a:rPr>
              <a:t>durch Luuise-Coachs und kollegial beraten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EC480D-1488-4890-84E9-41E48D4F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967E16-223D-70B2-0365-DB86C191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F4821DD-396E-52AE-F60F-BB68725CCF00}"/>
              </a:ext>
            </a:extLst>
          </p:cNvPr>
          <p:cNvSpPr/>
          <p:nvPr/>
        </p:nvSpPr>
        <p:spPr bwMode="auto">
          <a:xfrm>
            <a:off x="-3265040" y="764704"/>
            <a:ext cx="2526107" cy="5544616"/>
          </a:xfrm>
          <a:prstGeom prst="ellipse">
            <a:avLst/>
          </a:prstGeom>
          <a:solidFill>
            <a:srgbClr val="FF5B7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prstClr val="black"/>
                </a:solidFill>
              </a:rPr>
              <a:t>angepasst 15.1.2016 wbe;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solidFill>
                  <a:prstClr val="black"/>
                </a:solidFill>
              </a:rPr>
              <a:t>ergänzt 28.4.16 </a:t>
            </a:r>
            <a:r>
              <a:rPr lang="de-CH" dirty="0" err="1">
                <a:solidFill>
                  <a:prstClr val="black"/>
                </a:solidFill>
              </a:rPr>
              <a:t>psc</a:t>
            </a:r>
            <a:r>
              <a:rPr lang="de-CH" dirty="0">
                <a:solidFill>
                  <a:prstClr val="black"/>
                </a:solidFill>
              </a:rPr>
              <a:t>; wieder ergänzt: </a:t>
            </a:r>
            <a:r>
              <a:rPr lang="de-CH" dirty="0">
                <a:ea typeface="ＭＳ Ｐゴシック" pitchFamily="34" charset="-128"/>
              </a:rPr>
              <a:t>es kann ein </a:t>
            </a:r>
            <a:r>
              <a:rPr lang="de-CH" b="1" i="1" dirty="0">
                <a:ea typeface="ＭＳ Ｐゴシック" pitchFamily="34" charset="-128"/>
              </a:rPr>
              <a:t>echter Dialog über das Lernen </a:t>
            </a:r>
            <a:r>
              <a:rPr lang="de-CH" dirty="0">
                <a:ea typeface="ＭＳ Ｐゴシック" pitchFamily="34" charset="-128"/>
              </a:rPr>
              <a:t>zwischen den SchülerInnen und der Lehrperson verstärkt werden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dirty="0" err="1">
                <a:solidFill>
                  <a:prstClr val="black"/>
                </a:solidFill>
              </a:rPr>
              <a:t>wbe</a:t>
            </a:r>
            <a:r>
              <a:rPr lang="de-CH" dirty="0">
                <a:solidFill>
                  <a:prstClr val="black"/>
                </a:solidFill>
              </a:rPr>
              <a:t> 6.5.2016</a:t>
            </a:r>
          </a:p>
        </p:txBody>
      </p:sp>
    </p:spTree>
    <p:extLst>
      <p:ext uri="{BB962C8B-B14F-4D97-AF65-F5344CB8AC3E}">
        <p14:creationId xmlns:p14="http://schemas.microsoft.com/office/powerpoint/2010/main" val="4788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69CE0-1F5B-EDC5-DB2E-9910F7C5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CH" sz="2800" b="1" kern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Grundsätze von Luuise</a:t>
            </a:r>
            <a:endParaRPr lang="de-CH" sz="2800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2961AE3B-9BFE-22C9-C889-6C5B094F9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492886"/>
              </p:ext>
            </p:extLst>
          </p:nvPr>
        </p:nvGraphicFramePr>
        <p:xfrm>
          <a:off x="623392" y="1930500"/>
          <a:ext cx="10795808" cy="4175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4510">
                  <a:extLst>
                    <a:ext uri="{9D8B030D-6E8A-4147-A177-3AD203B41FA5}">
                      <a16:colId xmlns:a16="http://schemas.microsoft.com/office/drawing/2014/main" val="660467204"/>
                    </a:ext>
                  </a:extLst>
                </a:gridCol>
                <a:gridCol w="8951298">
                  <a:extLst>
                    <a:ext uri="{9D8B030D-6E8A-4147-A177-3AD203B41FA5}">
                      <a16:colId xmlns:a16="http://schemas.microsoft.com/office/drawing/2014/main" val="2458442653"/>
                    </a:ext>
                  </a:extLst>
                </a:gridCol>
              </a:tblGrid>
              <a:tr h="683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0020" algn="l"/>
                        </a:tabLst>
                      </a:pPr>
                      <a:r>
                        <a:rPr lang="de-CH" sz="1700" b="1" dirty="0">
                          <a:effectLst/>
                        </a:rPr>
                        <a:t>L</a:t>
                      </a:r>
                      <a:r>
                        <a:rPr lang="de-CH" sz="1700" dirty="0">
                          <a:effectLst/>
                        </a:rPr>
                        <a:t>	</a:t>
                      </a:r>
                      <a:r>
                        <a:rPr lang="de-CH" sz="1700" dirty="0" err="1">
                          <a:effectLst/>
                        </a:rPr>
                        <a:t>ehrpersonen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>
                          <a:effectLst/>
                        </a:rPr>
                        <a:t>Sie sind die professionell Handelnden, welche die unterrichtsintegrierte Selbstevaluation steuern und umsetzen, wenn immer möglich im Team.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925289"/>
                  </a:ext>
                </a:extLst>
              </a:tr>
              <a:tr h="74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0020" algn="l"/>
                        </a:tabLst>
                      </a:pPr>
                      <a:r>
                        <a:rPr lang="de-CH" sz="1700" b="1" dirty="0">
                          <a:effectLst/>
                        </a:rPr>
                        <a:t>u</a:t>
                      </a:r>
                      <a:r>
                        <a:rPr lang="de-CH" sz="1700" dirty="0">
                          <a:effectLst/>
                        </a:rPr>
                        <a:t>	</a:t>
                      </a:r>
                      <a:r>
                        <a:rPr lang="de-CH" sz="1700" dirty="0" err="1">
                          <a:effectLst/>
                        </a:rPr>
                        <a:t>nterrichten</a:t>
                      </a:r>
                      <a:r>
                        <a:rPr lang="de-CH" sz="1700" dirty="0">
                          <a:effectLst/>
                        </a:rPr>
                        <a:t>  und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>
                          <a:effectLst/>
                        </a:rPr>
                        <a:t>Primärer Zweck ist die konkrete Entwicklung eigenen Unterrichts: optimale Abstimmung von Methoden/Interventionen auf Lernziele und Bewertungskriterien. 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590355"/>
                  </a:ext>
                </a:extLst>
              </a:tr>
              <a:tr h="685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0020" algn="l"/>
                        </a:tabLst>
                      </a:pPr>
                      <a:r>
                        <a:rPr lang="de-CH" sz="1700" b="1" dirty="0">
                          <a:effectLst/>
                        </a:rPr>
                        <a:t>u</a:t>
                      </a:r>
                      <a:r>
                        <a:rPr lang="de-CH" sz="1700" dirty="0">
                          <a:effectLst/>
                        </a:rPr>
                        <a:t>	</a:t>
                      </a:r>
                      <a:r>
                        <a:rPr lang="de-CH" sz="1700" dirty="0" err="1">
                          <a:effectLst/>
                        </a:rPr>
                        <a:t>ntersuchen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>
                          <a:effectLst/>
                        </a:rPr>
                        <a:t>Lehrpersonen erweitern ihre Unterrichts-Reflexion, indem sie systematisch Daten erzeugen und auswerten.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081689"/>
                  </a:ext>
                </a:extLst>
              </a:tr>
              <a:tr h="685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0020" algn="l"/>
                        </a:tabLst>
                      </a:pPr>
                      <a:r>
                        <a:rPr lang="de-CH" sz="800" b="1" dirty="0">
                          <a:effectLst/>
                        </a:rPr>
                        <a:t> </a:t>
                      </a:r>
                      <a:r>
                        <a:rPr lang="de-CH" sz="1700" b="1" dirty="0">
                          <a:effectLst/>
                        </a:rPr>
                        <a:t>i	</a:t>
                      </a:r>
                      <a:r>
                        <a:rPr lang="de-CH" sz="1700" dirty="0" err="1">
                          <a:effectLst/>
                        </a:rPr>
                        <a:t>ntegriert</a:t>
                      </a:r>
                      <a:r>
                        <a:rPr lang="de-CH" sz="1700" dirty="0">
                          <a:effectLst/>
                        </a:rPr>
                        <a:t>,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>
                          <a:effectLst/>
                        </a:rPr>
                        <a:t>Unterrichten und Untersuchen erfolgen in einem Zug: Datenerhebungen sind möglichst zugleich Unterrichtsmethoden und fördern das Lernen.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376223"/>
                  </a:ext>
                </a:extLst>
              </a:tr>
              <a:tr h="685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0020" algn="l"/>
                        </a:tabLst>
                      </a:pPr>
                      <a:r>
                        <a:rPr lang="de-CH" sz="1700" b="1" dirty="0">
                          <a:effectLst/>
                        </a:rPr>
                        <a:t>s</a:t>
                      </a:r>
                      <a:r>
                        <a:rPr lang="de-CH" sz="1700" dirty="0">
                          <a:effectLst/>
                        </a:rPr>
                        <a:t>	</a:t>
                      </a:r>
                      <a:r>
                        <a:rPr lang="de-CH" sz="1700" dirty="0" err="1">
                          <a:effectLst/>
                        </a:rPr>
                        <a:t>ichtbar</a:t>
                      </a:r>
                      <a:r>
                        <a:rPr lang="de-CH" sz="1700" dirty="0">
                          <a:effectLst/>
                        </a:rPr>
                        <a:t>  und 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>
                          <a:effectLst/>
                        </a:rPr>
                        <a:t>Die Lehrpersonen machen den Unterricht und die gewonnenen empirischen Belege gegenüber dem Kollegium, Lernenden und ggfs. Weiteren transparent. </a:t>
                      </a:r>
                      <a:endParaRPr lang="de-CH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451675"/>
                  </a:ext>
                </a:extLst>
              </a:tr>
              <a:tr h="685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0020" algn="l"/>
                        </a:tabLst>
                      </a:pPr>
                      <a:r>
                        <a:rPr lang="de-CH" sz="1700" b="1" dirty="0">
                          <a:effectLst/>
                        </a:rPr>
                        <a:t>e</a:t>
                      </a:r>
                      <a:r>
                        <a:rPr lang="de-CH" sz="1700" dirty="0">
                          <a:effectLst/>
                        </a:rPr>
                        <a:t>	</a:t>
                      </a:r>
                      <a:r>
                        <a:rPr lang="de-CH" sz="1700" dirty="0" err="1">
                          <a:effectLst/>
                        </a:rPr>
                        <a:t>ffektiv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CH" sz="1500" dirty="0">
                          <a:effectLst/>
                        </a:rPr>
                        <a:t>Diese „formative Selbstevaluation des Unterrichts“ erhöht – durch zahlreiche Forschungen belegt (u.a. John Hattie/Andreas Helmke) ‒ dessen Wirksamkeit.</a:t>
                      </a:r>
                      <a:endParaRPr lang="de-CH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65" marR="64865" marT="85285" marB="852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537452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B2D0D9-C015-CD7B-725D-95291FDD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6CF5A1-3DC7-8849-6BBA-B0148360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5F650CB-C810-ECBB-CC06-B1F2B8B39FBE}"/>
              </a:ext>
            </a:extLst>
          </p:cNvPr>
          <p:cNvSpPr/>
          <p:nvPr/>
        </p:nvSpPr>
        <p:spPr>
          <a:xfrm>
            <a:off x="-2688976" y="3861048"/>
            <a:ext cx="1656184" cy="1488141"/>
          </a:xfrm>
          <a:prstGeom prst="ellipse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prstClr val="white"/>
                </a:solidFill>
              </a:rPr>
              <a:t>version</a:t>
            </a:r>
            <a:r>
              <a:rPr lang="de-CH" dirty="0">
                <a:solidFill>
                  <a:prstClr val="white"/>
                </a:solidFill>
              </a:rPr>
              <a:t> 160922</a:t>
            </a:r>
          </a:p>
          <a:p>
            <a:pPr algn="ctr"/>
            <a:r>
              <a:rPr lang="de-CH" dirty="0" err="1">
                <a:solidFill>
                  <a:prstClr val="white"/>
                </a:solidFill>
              </a:rPr>
              <a:t>wbe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Fensterinhalt horizontal verschieben 3">
            <a:extLst>
              <a:ext uri="{FF2B5EF4-FFF2-40B4-BE49-F238E27FC236}">
                <a16:creationId xmlns:a16="http://schemas.microsoft.com/office/drawing/2014/main" id="{82C92CC7-D1FE-379A-0302-BBC9E393BAE8}"/>
              </a:ext>
            </a:extLst>
          </p:cNvPr>
          <p:cNvSpPr/>
          <p:nvPr/>
        </p:nvSpPr>
        <p:spPr bwMode="auto">
          <a:xfrm>
            <a:off x="-3438639" y="1087121"/>
            <a:ext cx="2405847" cy="843379"/>
          </a:xfrm>
          <a:prstGeom prst="horizontalScroll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LUUISE –  Weiterbildungstag</a:t>
            </a:r>
          </a:p>
        </p:txBody>
      </p:sp>
    </p:spTree>
    <p:extLst>
      <p:ext uri="{BB962C8B-B14F-4D97-AF65-F5344CB8AC3E}">
        <p14:creationId xmlns:p14="http://schemas.microsoft.com/office/powerpoint/2010/main" val="298661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D961E-8DEA-772F-0F4D-DBAAE130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18" y="811075"/>
            <a:ext cx="11012400" cy="923330"/>
          </a:xfrm>
        </p:spPr>
        <p:txBody>
          <a:bodyPr/>
          <a:lstStyle/>
          <a:p>
            <a:r>
              <a:rPr lang="de-CH" sz="2800" b="1" dirty="0">
                <a:solidFill>
                  <a:prstClr val="black"/>
                </a:solidFill>
                <a:cs typeface="Times New Roman" pitchFamily="18" charset="0"/>
              </a:rPr>
              <a:t>Luuise-Weiterbildung im Schuljahr</a:t>
            </a:r>
            <a:br>
              <a:rPr lang="de-CH" sz="3200" b="1" dirty="0">
                <a:solidFill>
                  <a:prstClr val="black"/>
                </a:solidFill>
                <a:latin typeface="Trebuchet MS" pitchFamily="34" charset="0"/>
                <a:cs typeface="Times New Roman" pitchFamily="18" charset="0"/>
              </a:rPr>
            </a:b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C266B6-5DA6-B102-C8E1-72D313EB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C98C56-FC0C-88E1-9C8A-5A3DC1C9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60233042-066E-35DE-14F3-FD32E93EC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756" y="3955589"/>
            <a:ext cx="7848600" cy="0"/>
          </a:xfrm>
          <a:prstGeom prst="line">
            <a:avLst/>
          </a:prstGeom>
          <a:ln w="28575">
            <a:solidFill>
              <a:srgbClr val="0070C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Trebuchet MS"/>
              <a:ea typeface="ＭＳ Ｐゴシック" pitchFamily="1" charset="-128"/>
              <a:cs typeface="Trebuchet MS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CDD5E633-0D26-2FC5-C244-D38B5E025B4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53668" y="5216447"/>
            <a:ext cx="1573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Herbstferien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2DFFC9C9-5F05-B5DD-E75D-AF7A6196947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03258" y="5097847"/>
            <a:ext cx="183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Frühlingsferien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C5B8E558-3A4F-3A81-68A1-3D5EAECF3A7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25379" y="5216447"/>
            <a:ext cx="1718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Sommerferien</a:t>
            </a:r>
          </a:p>
        </p:txBody>
      </p:sp>
      <p:grpSp>
        <p:nvGrpSpPr>
          <p:cNvPr id="10" name="Gruppierung 63">
            <a:extLst>
              <a:ext uri="{FF2B5EF4-FFF2-40B4-BE49-F238E27FC236}">
                <a16:creationId xmlns:a16="http://schemas.microsoft.com/office/drawing/2014/main" id="{4C3C42DD-BEBD-56F8-CD8B-0BA4453549B4}"/>
              </a:ext>
            </a:extLst>
          </p:cNvPr>
          <p:cNvGrpSpPr>
            <a:grpSpLocks/>
          </p:cNvGrpSpPr>
          <p:nvPr/>
        </p:nvGrpSpPr>
        <p:grpSpPr bwMode="auto">
          <a:xfrm>
            <a:off x="4680491" y="1369915"/>
            <a:ext cx="1674010" cy="3659686"/>
            <a:chOff x="3456736" y="1673084"/>
            <a:chExt cx="1674490" cy="3659497"/>
          </a:xfrm>
        </p:grpSpPr>
        <p:grpSp>
          <p:nvGrpSpPr>
            <p:cNvPr id="11" name="Gruppierung 59">
              <a:extLst>
                <a:ext uri="{FF2B5EF4-FFF2-40B4-BE49-F238E27FC236}">
                  <a16:creationId xmlns:a16="http://schemas.microsoft.com/office/drawing/2014/main" id="{20E430BD-99EF-1DD4-45CF-DA1D9F882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4710" y="1673084"/>
              <a:ext cx="646516" cy="3659497"/>
              <a:chOff x="4484710" y="1673084"/>
              <a:chExt cx="646516" cy="3659497"/>
            </a:xfrm>
          </p:grpSpPr>
          <p:sp>
            <p:nvSpPr>
              <p:cNvPr id="13" name="Text Box 27">
                <a:extLst>
                  <a:ext uri="{FF2B5EF4-FFF2-40B4-BE49-F238E27FC236}">
                    <a16:creationId xmlns:a16="http://schemas.microsoft.com/office/drawing/2014/main" id="{663A2D29-4CED-DC72-0A5F-67E7796C6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587985" y="2569809"/>
                <a:ext cx="2439966" cy="646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Zwischenstopp</a:t>
                </a:r>
                <a:r>
                  <a:rPr lang="de-CH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endParaRPr lang="de-CH" sz="1600" dirty="0">
                  <a:solidFill>
                    <a:prstClr val="black"/>
                  </a:solidFill>
                  <a:latin typeface="Trebuchet MS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white">
                        <a:lumMod val="50000"/>
                      </a:prstClr>
                    </a:solidFill>
                    <a:latin typeface="Trebuchet MS"/>
                    <a:cs typeface="Trebuchet MS"/>
                  </a:rPr>
                  <a:t>kollegiales Berichten</a:t>
                </a:r>
              </a:p>
            </p:txBody>
          </p:sp>
          <p:sp>
            <p:nvSpPr>
              <p:cNvPr id="14" name="AutoShape 25">
                <a:extLst>
                  <a:ext uri="{FF2B5EF4-FFF2-40B4-BE49-F238E27FC236}">
                    <a16:creationId xmlns:a16="http://schemas.microsoft.com/office/drawing/2014/main" id="{CFD5C449-EAAB-A9F4-A5C1-69F3FF7DA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4292600"/>
                <a:ext cx="217487" cy="2159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black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5" name="Text Box 26">
                <a:extLst>
                  <a:ext uri="{FF2B5EF4-FFF2-40B4-BE49-F238E27FC236}">
                    <a16:creationId xmlns:a16="http://schemas.microsoft.com/office/drawing/2014/main" id="{DFC830BB-8FBF-EB89-DE03-9796984D3C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353968" y="4686134"/>
                <a:ext cx="923456" cy="36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März</a:t>
                </a:r>
              </a:p>
            </p:txBody>
          </p:sp>
        </p:grpSp>
        <p:sp>
          <p:nvSpPr>
            <p:cNvPr id="12" name="Line 52">
              <a:extLst>
                <a:ext uri="{FF2B5EF4-FFF2-40B4-BE49-F238E27FC236}">
                  <a16:creationId xmlns:a16="http://schemas.microsoft.com/office/drawing/2014/main" id="{D63A456D-9CD6-93E4-4696-DFF462CDD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736" y="40767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6" name="Gruppierung 62">
            <a:extLst>
              <a:ext uri="{FF2B5EF4-FFF2-40B4-BE49-F238E27FC236}">
                <a16:creationId xmlns:a16="http://schemas.microsoft.com/office/drawing/2014/main" id="{EC6D9055-88AF-E0C0-0753-43D2F6B03C0E}"/>
              </a:ext>
            </a:extLst>
          </p:cNvPr>
          <p:cNvGrpSpPr>
            <a:grpSpLocks/>
          </p:cNvGrpSpPr>
          <p:nvPr/>
        </p:nvGrpSpPr>
        <p:grpSpPr bwMode="auto">
          <a:xfrm>
            <a:off x="2115771" y="1330262"/>
            <a:ext cx="1628000" cy="4022638"/>
            <a:chOff x="864348" y="1613754"/>
            <a:chExt cx="1624197" cy="4022683"/>
          </a:xfrm>
        </p:grpSpPr>
        <p:grpSp>
          <p:nvGrpSpPr>
            <p:cNvPr id="17" name="Gruppierung 58">
              <a:extLst>
                <a:ext uri="{FF2B5EF4-FFF2-40B4-BE49-F238E27FC236}">
                  <a16:creationId xmlns:a16="http://schemas.microsoft.com/office/drawing/2014/main" id="{4927A889-295F-0A14-2BF7-82214FA9C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3019" y="1613754"/>
              <a:ext cx="675526" cy="4022683"/>
              <a:chOff x="1813019" y="1613754"/>
              <a:chExt cx="675526" cy="4022683"/>
            </a:xfrm>
          </p:grpSpPr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CDE6E63E-78F9-695F-FE2E-4B7703480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020492" y="2406281"/>
                <a:ext cx="2260580" cy="67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 err="1">
                    <a:solidFill>
                      <a:srgbClr val="FF0000"/>
                    </a:solidFill>
                    <a:latin typeface="Trebuchet MS"/>
                    <a:cs typeface="Trebuchet MS"/>
                  </a:rPr>
                  <a:t>Luuise</a:t>
                </a:r>
                <a: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-Starttag</a:t>
                </a: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r>
                  <a:rPr lang="de-CH" sz="1600" dirty="0">
                    <a:solidFill>
                      <a:prstClr val="black"/>
                    </a:solidFill>
                    <a:latin typeface="Trebuchet MS"/>
                  </a:rPr>
                  <a:t>(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000" b="1" dirty="0">
                    <a:solidFill>
                      <a:srgbClr val="808080"/>
                    </a:solidFill>
                    <a:latin typeface="Trebuchet MS"/>
                    <a:cs typeface="Trebuchet MS"/>
                  </a:rPr>
                  <a:t>K</a:t>
                </a:r>
                <a:r>
                  <a:rPr lang="de-CH" b="1" dirty="0">
                    <a:solidFill>
                      <a:srgbClr val="808080"/>
                    </a:solidFill>
                    <a:latin typeface="Trebuchet MS"/>
                    <a:cs typeface="Trebuchet MS"/>
                  </a:rPr>
                  <a:t>nacknuss/Planung</a:t>
                </a:r>
              </a:p>
            </p:txBody>
          </p:sp>
          <p:sp>
            <p:nvSpPr>
              <p:cNvPr id="20" name="AutoShape 6">
                <a:extLst>
                  <a:ext uri="{FF2B5EF4-FFF2-40B4-BE49-F238E27FC236}">
                    <a16:creationId xmlns:a16="http://schemas.microsoft.com/office/drawing/2014/main" id="{82CB115D-F196-8859-4A55-A40273971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075" y="4292600"/>
                <a:ext cx="217488" cy="2159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BEBC98ED-2B7F-8AB2-2202-053133702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02058" y="4921442"/>
                <a:ext cx="1061521" cy="368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Oktober</a:t>
                </a:r>
              </a:p>
            </p:txBody>
          </p:sp>
        </p:grp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45599262-98F7-3C7A-43C9-92E5FB20D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348" y="407672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08D42F27-5D51-CA8D-9A6D-C3CAFF0FDF9A}"/>
              </a:ext>
            </a:extLst>
          </p:cNvPr>
          <p:cNvSpPr txBox="1"/>
          <p:nvPr/>
        </p:nvSpPr>
        <p:spPr>
          <a:xfrm rot="20238491">
            <a:off x="4212087" y="5150545"/>
            <a:ext cx="1217185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Beginn auch in anderem Monat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7D397EA6-130F-135F-E955-5364F344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33" y="3978627"/>
            <a:ext cx="217346" cy="21590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237AA759-423B-2564-15DA-11FD0D25D6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18170" y="2742210"/>
            <a:ext cx="1673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Trebuchet MS"/>
                <a:cs typeface="Trebuchet MS"/>
              </a:rPr>
              <a:t>Gespräch mit SL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7DA9726-990E-C5AB-0464-6ACE3125DD32}"/>
              </a:ext>
            </a:extLst>
          </p:cNvPr>
          <p:cNvSpPr txBox="1"/>
          <p:nvPr/>
        </p:nvSpPr>
        <p:spPr>
          <a:xfrm>
            <a:off x="1297477" y="6174910"/>
            <a:ext cx="16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CH" sz="1400" i="1" dirty="0">
                <a:solidFill>
                  <a:prstClr val="black"/>
                </a:solidFill>
              </a:rPr>
              <a:t>SL=Schulleitun</a:t>
            </a:r>
            <a:r>
              <a:rPr lang="de-CH" sz="1400" dirty="0">
                <a:solidFill>
                  <a:prstClr val="black"/>
                </a:solidFill>
              </a:rPr>
              <a:t>g</a:t>
            </a:r>
            <a:endParaRPr lang="de-CH" dirty="0">
              <a:solidFill>
                <a:srgbClr val="000000"/>
              </a:solidFill>
            </a:endParaRPr>
          </a:p>
        </p:txBody>
      </p:sp>
      <p:grpSp>
        <p:nvGrpSpPr>
          <p:cNvPr id="26" name="Gruppierung 56">
            <a:extLst>
              <a:ext uri="{FF2B5EF4-FFF2-40B4-BE49-F238E27FC236}">
                <a16:creationId xmlns:a16="http://schemas.microsoft.com/office/drawing/2014/main" id="{3C3A63DA-252E-AD15-825F-31BACBC2F7F0}"/>
              </a:ext>
            </a:extLst>
          </p:cNvPr>
          <p:cNvGrpSpPr/>
          <p:nvPr/>
        </p:nvGrpSpPr>
        <p:grpSpPr>
          <a:xfrm>
            <a:off x="3565331" y="1622254"/>
            <a:ext cx="5061338" cy="1800200"/>
            <a:chOff x="2321763" y="1935066"/>
            <a:chExt cx="5061338" cy="1800200"/>
          </a:xfrm>
        </p:grpSpPr>
        <p:grpSp>
          <p:nvGrpSpPr>
            <p:cNvPr id="27" name="Gruppierung 66">
              <a:extLst>
                <a:ext uri="{FF2B5EF4-FFF2-40B4-BE49-F238E27FC236}">
                  <a16:creationId xmlns:a16="http://schemas.microsoft.com/office/drawing/2014/main" id="{A1156177-689F-09F6-9045-1AB72AA61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1763" y="1935066"/>
              <a:ext cx="5061338" cy="1800200"/>
              <a:chOff x="2421222" y="3125768"/>
              <a:chExt cx="4833164" cy="1800798"/>
            </a:xfrm>
          </p:grpSpPr>
          <p:sp>
            <p:nvSpPr>
              <p:cNvPr id="30" name="AutoShape 56">
                <a:extLst>
                  <a:ext uri="{FF2B5EF4-FFF2-40B4-BE49-F238E27FC236}">
                    <a16:creationId xmlns:a16="http://schemas.microsoft.com/office/drawing/2014/main" id="{9C7CBDDB-5ED2-C482-2DAF-93554D1C8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792" y="3125768"/>
                <a:ext cx="4696594" cy="1800798"/>
              </a:xfrm>
              <a:prstGeom prst="homePlate">
                <a:avLst>
                  <a:gd name="adj" fmla="val 39939"/>
                </a:avLst>
              </a:prstGeom>
              <a:solidFill>
                <a:srgbClr val="B2B2B2">
                  <a:alpha val="2901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dirty="0">
                  <a:solidFill>
                    <a:prstClr val="white">
                      <a:lumMod val="85000"/>
                    </a:prstClr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</p:txBody>
          </p:sp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A45D4503-5C1C-1E91-BC98-6B5414223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222" y="3360270"/>
                <a:ext cx="2160204" cy="107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b="1" dirty="0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E-Mail-Beratung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b="1" dirty="0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Umsetzung </a:t>
                </a:r>
                <a:r>
                  <a:rPr lang="de-CH" sz="1600" b="1" dirty="0" err="1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Luuise</a:t>
                </a: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</p:txBody>
          </p:sp>
        </p:grpSp>
        <p:cxnSp>
          <p:nvCxnSpPr>
            <p:cNvPr id="28" name="Gerade Verbindung 58">
              <a:extLst>
                <a:ext uri="{FF2B5EF4-FFF2-40B4-BE49-F238E27FC236}">
                  <a16:creationId xmlns:a16="http://schemas.microsoft.com/office/drawing/2014/main" id="{C1D1B301-5468-2202-CFC8-3D2F75ED4BC6}"/>
                </a:ext>
              </a:extLst>
            </p:cNvPr>
            <p:cNvCxnSpPr/>
            <p:nvPr/>
          </p:nvCxnSpPr>
          <p:spPr bwMode="auto">
            <a:xfrm>
              <a:off x="2657792" y="284719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F3C3F95A-BAAF-AD4A-B4DC-558A3BC1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618" y="2451847"/>
              <a:ext cx="22621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rPr>
                <a:t>Umsetzung </a:t>
              </a:r>
              <a:r>
                <a:rPr lang="de-CH" sz="1600" b="1" dirty="0" err="1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rPr>
                <a:t>Luuise</a:t>
              </a: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</p:txBody>
        </p:sp>
      </p:grpSp>
      <p:grpSp>
        <p:nvGrpSpPr>
          <p:cNvPr id="32" name="Gruppierung 60">
            <a:extLst>
              <a:ext uri="{FF2B5EF4-FFF2-40B4-BE49-F238E27FC236}">
                <a16:creationId xmlns:a16="http://schemas.microsoft.com/office/drawing/2014/main" id="{A651C19C-CE1E-70B0-CFB4-822F83616733}"/>
              </a:ext>
            </a:extLst>
          </p:cNvPr>
          <p:cNvGrpSpPr>
            <a:grpSpLocks/>
          </p:cNvGrpSpPr>
          <p:nvPr/>
        </p:nvGrpSpPr>
        <p:grpSpPr bwMode="auto">
          <a:xfrm>
            <a:off x="8479006" y="540758"/>
            <a:ext cx="646331" cy="4377215"/>
            <a:chOff x="7137228" y="763279"/>
            <a:chExt cx="558371" cy="4377245"/>
          </a:xfrm>
        </p:grpSpPr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7A8E89BE-FE1E-CE8E-DB6C-E6C43446F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757134" y="2143373"/>
              <a:ext cx="3318559" cy="55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b="1" dirty="0">
                  <a:solidFill>
                    <a:srgbClr val="FF0000"/>
                  </a:solidFill>
                  <a:latin typeface="Trebuchet MS"/>
                  <a:cs typeface="Trebuchet MS"/>
                </a:rPr>
                <a:t>Erfahrungsaustauch</a:t>
              </a:r>
              <a: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  <a:t> </a:t>
              </a:r>
              <a:r>
                <a:rPr lang="de-CH" b="1" dirty="0">
                  <a:solidFill>
                    <a:srgbClr val="808080"/>
                  </a:solidFill>
                  <a:latin typeface="Trebuchet MS"/>
                </a:rPr>
                <a:t>Wissenstransfer </a:t>
              </a:r>
              <a:endParaRPr lang="de-CH" sz="2000" b="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" name="AutoShape 7">
              <a:extLst>
                <a:ext uri="{FF2B5EF4-FFF2-40B4-BE49-F238E27FC236}">
                  <a16:creationId xmlns:a16="http://schemas.microsoft.com/office/drawing/2014/main" id="{6EDF465C-B313-DDE2-EA91-5B072336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150" y="4267418"/>
              <a:ext cx="217487" cy="2159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539ECDE3-D660-C61D-925E-557ABE3A7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027905" y="4661000"/>
              <a:ext cx="639978" cy="31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  <a:t>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8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FHNW">
  <a:themeElements>
    <a:clrScheme name="Office-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HNW-16x9-DE.potx" id="{74F496C1-7873-49D4-9EAF-BF372E9E795E}" vid="{7B4BC7CE-2DCF-4FDC-91FB-8CED6A8CD5B3}"/>
    </a:ext>
  </a:extLst>
</a:theme>
</file>

<file path=ppt/theme/theme2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2ED5A2B-AA98-4E20-9ECF-6054E5AD6D36}">
  <we:reference id="ea375709-5511-4a7d-9ad9-0150d03e7fbe" version="3.4.0.0" store="EXCatalog" storeType="EXCatalog"/>
  <we:alternateReferences>
    <we:reference id="WA104380602" version="3.4.0.0" store="de-CH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381C04C-D47D-4CC8-9524-7F2F05342A3E}">
  <we:reference id="22ff87a5-132f-4d52-9e97-94d888e4dd91" version="3.4.0.0" store="EXCatalog" storeType="EXCatalog"/>
  <we:alternateReferences>
    <we:reference id="WA104380050" version="3.4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36E6A137EBA04CAA14C83E6B567E6E" ma:contentTypeVersion="3" ma:contentTypeDescription="Ein neues Dokument erstellen." ma:contentTypeScope="" ma:versionID="77572e30cf6f93647859db2500c22fd9">
  <xsd:schema xmlns:xsd="http://www.w3.org/2001/XMLSchema" xmlns:xs="http://www.w3.org/2001/XMLSchema" xmlns:p="http://schemas.microsoft.com/office/2006/metadata/properties" xmlns:ns2="5019f46e-7630-4c10-8bcc-ae747be1e2f1" targetNamespace="http://schemas.microsoft.com/office/2006/metadata/properties" ma:root="true" ma:fieldsID="b8f38f7d814aad48f72f5832efacc58b" ns2:_="">
    <xsd:import namespace="5019f46e-7630-4c10-8bcc-ae747be1e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9f46e-7630-4c10-8bcc-ae747be1e2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9077d15-72ed-4fec-bcfe-3472729e9195"/>
    <ds:schemaRef ds:uri="http://schemas.microsoft.com/office/2006/documentManagement/types"/>
    <ds:schemaRef ds:uri="http://purl.org/dc/terms/"/>
    <ds:schemaRef ds:uri="http://schemas.microsoft.com/office/infopath/2007/PartnerControls"/>
    <ds:schemaRef ds:uri="bc24777f-78b6-4f3c-a73a-d5fa08e4d53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4148D-EBC0-4596-9A80-6A8657BDA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9f46e-7630-4c10-8bcc-ae747be1e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FHNW-16x9-DE</Template>
  <TotalTime>0</TotalTime>
  <Words>2285</Words>
  <Application>Microsoft Office PowerPoint</Application>
  <PresentationFormat>Breitbild</PresentationFormat>
  <Paragraphs>370</Paragraphs>
  <Slides>23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Avenir Book</vt:lpstr>
      <vt:lpstr>Calibri</vt:lpstr>
      <vt:lpstr>Calibri Light</vt:lpstr>
      <vt:lpstr>Times New Roman</vt:lpstr>
      <vt:lpstr>Trebuchet MS</vt:lpstr>
      <vt:lpstr>Tw Cen MT</vt:lpstr>
      <vt:lpstr>FHNW</vt:lpstr>
      <vt:lpstr>Zur Nutzung dieses Foliensatzes</vt:lpstr>
      <vt:lpstr>Evidenzbasierte Unterrichtsentwicklung mit Luuise</vt:lpstr>
      <vt:lpstr>Luuise-Weiterbildung an (Schule)</vt:lpstr>
      <vt:lpstr>Zielsetzungen</vt:lpstr>
      <vt:lpstr>Inhalt </vt:lpstr>
      <vt:lpstr>PowerPoint-Präsentation</vt:lpstr>
      <vt:lpstr>Was ist Luuise ?!</vt:lpstr>
      <vt:lpstr>Grundsätze von Luuise</vt:lpstr>
      <vt:lpstr>Luuise-Weiterbildung im Schuljahr </vt:lpstr>
      <vt:lpstr>PowerPoint-Präsentation</vt:lpstr>
      <vt:lpstr>PowerPoint-Präsentation</vt:lpstr>
      <vt:lpstr>PowerPoint-Präsentation</vt:lpstr>
      <vt:lpstr>Knacknüsse können auch sehr Erfahrenen im Weg liegen </vt:lpstr>
      <vt:lpstr>Beispiele für »Knacknüsse«</vt:lpstr>
      <vt:lpstr>PowerPoint-Präsentation</vt:lpstr>
      <vt:lpstr>Knacknuss- und Zielpyramide</vt:lpstr>
      <vt:lpstr>Eigenschaften eines S.m.a.r.t.-Ziels </vt:lpstr>
      <vt:lpstr>Unterrichten…</vt:lpstr>
      <vt:lpstr>Unterrichten und Untersuchen  verbinden</vt:lpstr>
      <vt:lpstr>Unterrichten und Untersuchen  verbinden</vt:lpstr>
      <vt:lpstr>Prüfung der Planungsskizze</vt:lpstr>
      <vt:lpstr>Planungsraster</vt:lpstr>
      <vt:lpstr>Weitere Informationen zu Luuise auf www.lernensichtbarmachen.ch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 Nutzung dieses Foliensatzes</dc:title>
  <dc:creator>Viviane Pinti</dc:creator>
  <dc:description/>
  <cp:lastModifiedBy>Viviane Pinti</cp:lastModifiedBy>
  <cp:revision>15</cp:revision>
  <dcterms:created xsi:type="dcterms:W3CDTF">2023-09-15T14:18:16Z</dcterms:created>
  <dcterms:modified xsi:type="dcterms:W3CDTF">2023-09-21T12:15:44Z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0x010100F336E6A137EBA04CAA14C83E6B567E6E</vt:lpwstr>
  </property>
  <property fmtid="{D5CDD505-2E9C-101B-9397-08002B2CF9AE}" pid="3" name="MediaServiceImageTags">
    <vt:lpwstr/>
  </property>
</Properties>
</file>