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7" r:id="rId1"/>
    <p:sldMasterId id="2147483740" r:id="rId2"/>
  </p:sldMasterIdLst>
  <p:notesMasterIdLst>
    <p:notesMasterId r:id="rId21"/>
  </p:notesMasterIdLst>
  <p:handoutMasterIdLst>
    <p:handoutMasterId r:id="rId22"/>
  </p:handoutMasterIdLst>
  <p:sldIdLst>
    <p:sldId id="256" r:id="rId3"/>
    <p:sldId id="499" r:id="rId4"/>
    <p:sldId id="602" r:id="rId5"/>
    <p:sldId id="600" r:id="rId6"/>
    <p:sldId id="601" r:id="rId7"/>
    <p:sldId id="445" r:id="rId8"/>
    <p:sldId id="260" r:id="rId9"/>
    <p:sldId id="447" r:id="rId10"/>
    <p:sldId id="413" r:id="rId11"/>
    <p:sldId id="465" r:id="rId12"/>
    <p:sldId id="508" r:id="rId13"/>
    <p:sldId id="451" r:id="rId14"/>
    <p:sldId id="504" r:id="rId15"/>
    <p:sldId id="506" r:id="rId16"/>
    <p:sldId id="502" r:id="rId17"/>
    <p:sldId id="503" r:id="rId18"/>
    <p:sldId id="507" r:id="rId19"/>
    <p:sldId id="315" r:id="rId20"/>
  </p:sldIdLst>
  <p:sldSz cx="9144000" cy="6858000" type="screen4x3"/>
  <p:notesSz cx="7099300" cy="102346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3BBD8BD-0022-4BA0-898E-3D4EB2647853}">
          <p14:sldIdLst>
            <p14:sldId id="256"/>
            <p14:sldId id="499"/>
            <p14:sldId id="602"/>
            <p14:sldId id="600"/>
            <p14:sldId id="601"/>
            <p14:sldId id="445"/>
            <p14:sldId id="260"/>
            <p14:sldId id="447"/>
            <p14:sldId id="413"/>
            <p14:sldId id="465"/>
            <p14:sldId id="508"/>
            <p14:sldId id="451"/>
            <p14:sldId id="504"/>
            <p14:sldId id="506"/>
            <p14:sldId id="502"/>
            <p14:sldId id="503"/>
            <p14:sldId id="507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CCFF99"/>
    <a:srgbClr val="FF3399"/>
    <a:srgbClr val="33CC00"/>
    <a:srgbClr val="FFFF66"/>
    <a:srgbClr val="FFFF00"/>
    <a:srgbClr val="FFFF99"/>
    <a:srgbClr val="FF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317" autoAdjust="0"/>
    <p:restoredTop sz="82290" autoAdjust="0"/>
  </p:normalViewPr>
  <p:slideViewPr>
    <p:cSldViewPr snapToGrid="0" snapToObjects="1">
      <p:cViewPr varScale="1">
        <p:scale>
          <a:sx n="102" d="100"/>
          <a:sy n="102" d="100"/>
        </p:scale>
        <p:origin x="2827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Volumes\data\PH\A1625_IWB\A1625_Prof_BMSEPE\BMSEPE_13_Forschung\BMSEPE_133_Luuise\Begleitforschung\Online-Befragung\2_Sept_2017\Auswertung\quantitative%20Analyse\2017_Auswertung_Online%20Befragung_v1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t" anchorCtr="0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In den </a:t>
            </a:r>
            <a:r>
              <a:rPr lang="en-US" sz="1400" b="1" dirty="0" err="1"/>
              <a:t>letzten</a:t>
            </a:r>
            <a:r>
              <a:rPr lang="en-US" sz="1400" b="1" dirty="0"/>
              <a:t> </a:t>
            </a:r>
            <a:r>
              <a:rPr lang="en-US" sz="1400" b="1" dirty="0" err="1"/>
              <a:t>drei</a:t>
            </a:r>
            <a:r>
              <a:rPr lang="en-US" sz="1400" b="1" dirty="0"/>
              <a:t> </a:t>
            </a:r>
            <a:r>
              <a:rPr lang="en-US" sz="1400" b="1" dirty="0" err="1"/>
              <a:t>Jahren</a:t>
            </a:r>
            <a:r>
              <a:rPr lang="en-US" sz="1400" b="1" dirty="0"/>
              <a:t> </a:t>
            </a:r>
            <a:r>
              <a:rPr lang="en-US" sz="1400" b="1" dirty="0" err="1"/>
              <a:t>habe</a:t>
            </a:r>
            <a:r>
              <a:rPr lang="en-US" sz="1400" b="1" dirty="0"/>
              <a:t> </a:t>
            </a:r>
            <a:r>
              <a:rPr lang="en-US" sz="1400" b="1" dirty="0" err="1"/>
              <a:t>ich</a:t>
            </a:r>
            <a:r>
              <a:rPr lang="en-US" sz="1400" b="1" dirty="0"/>
              <a:t> (</a:t>
            </a:r>
            <a:r>
              <a:rPr lang="en-US" sz="1400" b="1" dirty="0" err="1"/>
              <a:t>mehrheitlich</a:t>
            </a:r>
            <a:r>
              <a:rPr lang="en-US" sz="1400" b="1" dirty="0"/>
              <a:t>) auf der </a:t>
            </a:r>
            <a:r>
              <a:rPr lang="en-US" sz="1400" b="1" dirty="0" err="1"/>
              <a:t>folgenden</a:t>
            </a:r>
            <a:r>
              <a:rPr lang="en-US" sz="1400" b="1" dirty="0"/>
              <a:t> </a:t>
            </a:r>
            <a:r>
              <a:rPr lang="en-US" sz="1400" b="1" dirty="0" err="1"/>
              <a:t>Stufe</a:t>
            </a:r>
            <a:r>
              <a:rPr lang="en-US" sz="1400" b="1" dirty="0"/>
              <a:t> </a:t>
            </a:r>
            <a:r>
              <a:rPr lang="en-US" sz="1400" b="1" dirty="0" err="1"/>
              <a:t>unterrichtet</a:t>
            </a:r>
            <a:r>
              <a:rPr lang="en-US" sz="1400" b="1" dirty="0"/>
              <a:t>: (n=217)</a:t>
            </a:r>
          </a:p>
        </c:rich>
      </c:tx>
      <c:layout>
        <c:manualLayout>
          <c:xMode val="edge"/>
          <c:yMode val="edge"/>
          <c:x val="0.19321544117934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8124236613130748"/>
          <c:y val="0.27469817448564188"/>
          <c:w val="0.69000941725753207"/>
          <c:h val="0.66495730316391211"/>
        </c:manualLayout>
      </c:layout>
      <c:pieChart>
        <c:varyColors val="1"/>
        <c:ser>
          <c:idx val="1"/>
          <c:order val="0"/>
          <c:tx>
            <c:strRef>
              <c:f>'2017_Zur Person'!$K$3</c:f>
              <c:strCache>
                <c:ptCount val="1"/>
                <c:pt idx="0">
                  <c:v>In den letzten drei Jahren habe ich (mehrheitlich) auf der folgenden Stufe unterrichtet: (n=217)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4A-43E0-976A-C2C6D45B41DE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4A-43E0-976A-C2C6D45B41DE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A4A-43E0-976A-C2C6D45B41DE}"/>
              </c:ext>
            </c:extLst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A4A-43E0-976A-C2C6D45B41DE}"/>
              </c:ext>
            </c:extLst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A4A-43E0-976A-C2C6D45B41DE}"/>
              </c:ext>
            </c:extLst>
          </c:dPt>
          <c:dPt>
            <c:idx val="5"/>
            <c:bubble3D val="0"/>
            <c:spPr>
              <a:solidFill>
                <a:schemeClr val="accent1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A4A-43E0-976A-C2C6D45B41DE}"/>
              </c:ext>
            </c:extLst>
          </c:dPt>
          <c:dLbls>
            <c:dLbl>
              <c:idx val="0"/>
              <c:layout>
                <c:manualLayout>
                  <c:x val="7.9176742858394697E-2"/>
                  <c:y val="-5.8044994073127958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2CA9FEB-A53B-A84E-A4FE-DFF2E3694BE5}" type="CATEGORYNAME">
                      <a:rPr lang="en-US" sz="1400" smtClean="0"/>
                      <a:pPr>
                        <a:defRPr sz="1200"/>
                      </a:pPr>
                      <a:t>[RUBRIKENNAME]</a:t>
                    </a:fld>
                    <a:r>
                      <a:rPr lang="en-US" sz="1400" baseline="0" dirty="0"/>
                      <a:t>
</a:t>
                    </a:r>
                    <a:fld id="{90B236DF-1FFB-9B4E-983E-5404860DD7E9}" type="PERCENTAGE">
                      <a:rPr lang="en-US" sz="1400" baseline="0" smtClean="0"/>
                      <a:pPr>
                        <a:defRPr sz="1200"/>
                      </a:pPr>
                      <a:t>[PROZENTSATZ]</a:t>
                    </a:fld>
                    <a:endParaRPr lang="en-US" sz="1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77058803109406"/>
                      <c:h val="0.130039904081493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A4A-43E0-976A-C2C6D45B41DE}"/>
                </c:ext>
              </c:extLst>
            </c:dLbl>
            <c:dLbl>
              <c:idx val="1"/>
              <c:layout>
                <c:manualLayout>
                  <c:x val="4.4551590556771999E-2"/>
                  <c:y val="-2.4996954259788599E-2"/>
                </c:manualLayout>
              </c:layout>
              <c:tx>
                <c:rich>
                  <a:bodyPr/>
                  <a:lstStyle/>
                  <a:p>
                    <a:fld id="{181C20BF-9D4F-6240-8206-928665DC74E5}" type="CATEGORYNAME">
                      <a:rPr lang="en-US" sz="1400"/>
                      <a:pPr/>
                      <a:t>[RUBRIKENNAME]</a:t>
                    </a:fld>
                    <a:r>
                      <a:rPr lang="en-US" sz="1400" baseline="0" dirty="0"/>
                      <a:t>
</a:t>
                    </a:r>
                    <a:fld id="{C82D0A99-B604-414C-A094-6A1D0AB0B925}" type="PERCENTAGE">
                      <a:rPr lang="en-US" sz="1400" baseline="0"/>
                      <a:pPr/>
                      <a:t>[PROZENTSATZ]</a:t>
                    </a:fld>
                    <a:endParaRPr lang="en-US" sz="14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A4A-43E0-976A-C2C6D45B41DE}"/>
                </c:ext>
              </c:extLst>
            </c:dLbl>
            <c:dLbl>
              <c:idx val="2"/>
              <c:layout>
                <c:manualLayout>
                  <c:x val="-7.348874983551211E-2"/>
                  <c:y val="-9.5188229889292281E-3"/>
                </c:manualLayout>
              </c:layout>
              <c:tx>
                <c:rich>
                  <a:bodyPr/>
                  <a:lstStyle/>
                  <a:p>
                    <a:fld id="{211C6BC4-5D3A-6D42-A302-1FD2096F2907}" type="CATEGORYNAME">
                      <a:rPr lang="en-US" sz="1400"/>
                      <a:pPr/>
                      <a:t>[RUBRIKENNAME]</a:t>
                    </a:fld>
                    <a:r>
                      <a:rPr lang="en-US" sz="1400" baseline="0" dirty="0"/>
                      <a:t>
</a:t>
                    </a:r>
                    <a:fld id="{248CFE0A-FB77-164A-B94B-E430350133EC}" type="PERCENTAGE">
                      <a:rPr lang="en-US" sz="1400" baseline="0"/>
                      <a:pPr/>
                      <a:t>[PROZENTSATZ]</a:t>
                    </a:fld>
                    <a:endParaRPr lang="en-US" sz="14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49404412554201"/>
                      <c:h val="0.152523570229147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A4A-43E0-976A-C2C6D45B41DE}"/>
                </c:ext>
              </c:extLst>
            </c:dLbl>
            <c:dLbl>
              <c:idx val="3"/>
              <c:layout>
                <c:manualLayout>
                  <c:x val="-8.6155169493980083E-3"/>
                  <c:y val="0.10121403980261198"/>
                </c:manualLayout>
              </c:layout>
              <c:tx>
                <c:rich>
                  <a:bodyPr/>
                  <a:lstStyle/>
                  <a:p>
                    <a:fld id="{EF6FFA67-0EBE-A04A-8838-E10512C1D438}" type="CATEGORYNAME">
                      <a:rPr lang="en-US" sz="1400" b="1"/>
                      <a:pPr/>
                      <a:t>[RUBRIKENNAME]</a:t>
                    </a:fld>
                    <a:r>
                      <a:rPr lang="en-US" sz="1400" baseline="0" dirty="0"/>
                      <a:t>
</a:t>
                    </a:r>
                    <a:fld id="{5193C3C4-79F6-6545-8D7A-33E5840AC906}" type="PERCENTAGE">
                      <a:rPr lang="en-US" sz="1400" b="1" baseline="0"/>
                      <a:pPr/>
                      <a:t>[PROZENTSATZ]</a:t>
                    </a:fld>
                    <a:endParaRPr lang="en-US" sz="14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49404412554201"/>
                      <c:h val="0.152523570229147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A4A-43E0-976A-C2C6D45B41DE}"/>
                </c:ext>
              </c:extLst>
            </c:dLbl>
            <c:dLbl>
              <c:idx val="4"/>
              <c:layout>
                <c:manualLayout>
                  <c:x val="1.01885740337693E-2"/>
                  <c:y val="4.5635269034067002E-3"/>
                </c:manualLayout>
              </c:layout>
              <c:tx>
                <c:rich>
                  <a:bodyPr/>
                  <a:lstStyle/>
                  <a:p>
                    <a:fld id="{2512D051-DACF-5948-9B12-CCC8CDEAFFD9}" type="CATEGORYNAME">
                      <a:rPr lang="en-US" sz="1400"/>
                      <a:pPr/>
                      <a:t>[RUBRIKENNAME]</a:t>
                    </a:fld>
                    <a:r>
                      <a:rPr lang="en-US" sz="1400" baseline="0" dirty="0"/>
                      <a:t>
</a:t>
                    </a:r>
                    <a:fld id="{83873E1D-685C-7142-ABBD-07A16595499A}" type="PERCENTAGE">
                      <a:rPr lang="en-US" sz="1400" baseline="0"/>
                      <a:pPr/>
                      <a:t>[PROZENTSATZ]</a:t>
                    </a:fld>
                    <a:endParaRPr lang="en-US" sz="14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A4A-43E0-976A-C2C6D45B41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'2017_Zur Person'!$J$4:$J$8</c:f>
              <c:strCache>
                <c:ptCount val="5"/>
                <c:pt idx="0">
                  <c:v>Kindergarten</c:v>
                </c:pt>
                <c:pt idx="1">
                  <c:v>Primarstufe</c:v>
                </c:pt>
                <c:pt idx="2">
                  <c:v>Sekundarstufe I</c:v>
                </c:pt>
                <c:pt idx="3">
                  <c:v>Sekundarstufe II</c:v>
                </c:pt>
                <c:pt idx="4">
                  <c:v>andere</c:v>
                </c:pt>
              </c:strCache>
            </c:strRef>
          </c:cat>
          <c:val>
            <c:numRef>
              <c:f>'2017_Zur Person'!$K$4:$K$8</c:f>
              <c:numCache>
                <c:formatCode>General</c:formatCode>
                <c:ptCount val="5"/>
                <c:pt idx="0">
                  <c:v>18</c:v>
                </c:pt>
                <c:pt idx="1">
                  <c:v>95</c:v>
                </c:pt>
                <c:pt idx="2">
                  <c:v>43</c:v>
                </c:pt>
                <c:pt idx="3">
                  <c:v>55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A4A-43E0-976A-C2C6D45B41D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dirty="0"/>
              <a:t>Ich unterrichte seit... (</a:t>
            </a:r>
            <a:r>
              <a:rPr lang="de-DE" b="1" dirty="0" err="1"/>
              <a:t>n</a:t>
            </a:r>
            <a:r>
              <a:rPr lang="de-DE" b="1" dirty="0"/>
              <a:t>=216)</a:t>
            </a:r>
          </a:p>
        </c:rich>
      </c:tx>
      <c:layout>
        <c:manualLayout>
          <c:xMode val="edge"/>
          <c:yMode val="edge"/>
          <c:x val="0.28039048983332598"/>
          <c:y val="1.90227530766764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20924973419418499"/>
          <c:y val="0.193780376052131"/>
          <c:w val="0.65390773071174302"/>
          <c:h val="0.72014407412435499"/>
        </c:manualLayout>
      </c:layout>
      <c:pieChart>
        <c:varyColors val="1"/>
        <c:ser>
          <c:idx val="1"/>
          <c:order val="0"/>
          <c:tx>
            <c:strRef>
              <c:f>'2017_Zur Person'!$E$3</c:f>
              <c:strCache>
                <c:ptCount val="1"/>
                <c:pt idx="0">
                  <c:v>Ich unterrichte seit... (n=216)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2E-4FD8-BEC7-48BCA9E551B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2E-4FD8-BEC7-48BCA9E551B9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92E-4FD8-BEC7-48BCA9E551B9}"/>
              </c:ext>
            </c:extLst>
          </c:dPt>
          <c:dPt>
            <c:idx val="3"/>
            <c:bubble3D val="0"/>
            <c:spPr>
              <a:solidFill>
                <a:schemeClr val="accent1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92E-4FD8-BEC7-48BCA9E551B9}"/>
              </c:ext>
            </c:extLst>
          </c:dPt>
          <c:dPt>
            <c:idx val="4"/>
            <c:bubble3D val="0"/>
            <c:spPr>
              <a:solidFill>
                <a:schemeClr val="accent1">
                  <a:tint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92E-4FD8-BEC7-48BCA9E551B9}"/>
              </c:ext>
            </c:extLst>
          </c:dPt>
          <c:dPt>
            <c:idx val="5"/>
            <c:bubble3D val="0"/>
            <c:spPr>
              <a:solidFill>
                <a:schemeClr val="accent1">
                  <a:tint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92E-4FD8-BEC7-48BCA9E551B9}"/>
              </c:ext>
            </c:extLst>
          </c:dPt>
          <c:dLbls>
            <c:dLbl>
              <c:idx val="0"/>
              <c:layout>
                <c:manualLayout>
                  <c:x val="5.8755833744957797E-2"/>
                  <c:y val="3.29922441090211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655577299412899"/>
                      <c:h val="0.1169612068965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92E-4FD8-BEC7-48BCA9E551B9}"/>
                </c:ext>
              </c:extLst>
            </c:dLbl>
            <c:dLbl>
              <c:idx val="1"/>
              <c:layout>
                <c:manualLayout>
                  <c:x val="-5.87557566376656E-3"/>
                  <c:y val="0.277934238858542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02356041111298"/>
                      <c:h val="0.1169612068965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92E-4FD8-BEC7-48BCA9E551B9}"/>
                </c:ext>
              </c:extLst>
            </c:dLbl>
            <c:dLbl>
              <c:idx val="2"/>
              <c:layout>
                <c:manualLayout>
                  <c:x val="5.6125386892870931E-4"/>
                  <c:y val="-4.07580057976419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20547945205502"/>
                      <c:h val="0.1169612068965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92E-4FD8-BEC7-48BCA9E551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'2017_Zur Person'!$D$4:$D$6</c:f>
              <c:strCache>
                <c:ptCount val="3"/>
                <c:pt idx="0">
                  <c:v>... weniger als fünf Jahren</c:v>
                </c:pt>
                <c:pt idx="1">
                  <c:v>... fünf bis 15 Jahren</c:v>
                </c:pt>
                <c:pt idx="2">
                  <c:v>... mehr als 15 Jahren</c:v>
                </c:pt>
              </c:strCache>
            </c:strRef>
          </c:cat>
          <c:val>
            <c:numRef>
              <c:f>'2017_Zur Person'!$E$4:$E$6</c:f>
              <c:numCache>
                <c:formatCode>General</c:formatCode>
                <c:ptCount val="3"/>
                <c:pt idx="0">
                  <c:v>18</c:v>
                </c:pt>
                <c:pt idx="1">
                  <c:v>80</c:v>
                </c:pt>
                <c:pt idx="2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92E-4FD8-BEC7-48BCA9E55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</a:rPr>
              <a:t>Wie beurteilst du die Härte deiner</a:t>
            </a:r>
            <a:r>
              <a:rPr lang="de-DE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mit Luuise bearbeiteten Knacknuss (n=215)</a:t>
            </a:r>
            <a:endParaRPr lang="de-DE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dPt>
            <c:idx val="0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5E54-4F61-A4B3-A790263D41A5}"/>
              </c:ext>
            </c:extLst>
          </c:dPt>
          <c:dPt>
            <c:idx val="1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5E54-4F61-A4B3-A790263D41A5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5E54-4F61-A4B3-A790263D41A5}"/>
              </c:ext>
            </c:extLst>
          </c:dPt>
          <c:dPt>
            <c:idx val="3"/>
            <c:invertIfNegative val="0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7-5E54-4F61-A4B3-A790263D41A5}"/>
              </c:ext>
            </c:extLst>
          </c:dPt>
          <c:dPt>
            <c:idx val="4"/>
            <c:invertIfNegative val="0"/>
            <c:bubble3D val="0"/>
            <c:spPr>
              <a:solidFill>
                <a:srgbClr val="00800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5E54-4F61-A4B3-A790263D41A5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5E54-4F61-A4B3-A790263D41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'2017_Härte der Nuss'!$I$4:$L$4</c:f>
              <c:strCache>
                <c:ptCount val="4"/>
                <c:pt idx="0">
                  <c:v>nicht hart _x000d_(etwas Störendes aus meinem Unterricht, was leicht veränderbar schien).</c:v>
                </c:pt>
                <c:pt idx="1">
                  <c:v>eher nicht hart _x000d_(etwas Störendes aus meinem Unterricht, was eher leicht veränderbar schien).</c:v>
                </c:pt>
                <c:pt idx="2">
                  <c:v>hart _x000d_(etwas Störendes aus meinem Unterricht, was schwer veränderbar schien).</c:v>
                </c:pt>
                <c:pt idx="3">
                  <c:v>äusserst hart _x000d_(etwas Störendes aus meinem Unterricht, was sehr schwer veränderbar schien).</c:v>
                </c:pt>
              </c:strCache>
            </c:strRef>
          </c:cat>
          <c:val>
            <c:numRef>
              <c:f>'2017_Härte der Nuss'!$I$6:$L$6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0.36</c:v>
                </c:pt>
                <c:pt idx="2">
                  <c:v>0.55000000000000004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E54-4F61-A4B3-A790263D41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37063040"/>
        <c:axId val="137096576"/>
      </c:barChart>
      <c:catAx>
        <c:axId val="137063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anchor="t"/>
          <a:lstStyle/>
          <a:p>
            <a:pPr algn="ctr"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de-DE"/>
          </a:p>
        </c:txPr>
        <c:crossAx val="137096576"/>
        <c:crosses val="autoZero"/>
        <c:auto val="1"/>
        <c:lblAlgn val="ctr"/>
        <c:lblOffset val="100"/>
        <c:noMultiLvlLbl val="0"/>
      </c:catAx>
      <c:valAx>
        <c:axId val="137096576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crossAx val="137063040"/>
        <c:crosses val="autoZero"/>
        <c:crossBetween val="between"/>
        <c:majorUnit val="0.2"/>
      </c:valAx>
      <c:spPr>
        <a:noFill/>
        <a:ln>
          <a:noFill/>
        </a:ln>
      </c:spPr>
    </c:plotArea>
    <c:plotVisOnly val="1"/>
    <c:dispBlanksAs val="gap"/>
    <c:showDLblsOverMax val="0"/>
  </c:chart>
  <c:spPr>
    <a:ln w="9525">
      <a:solidFill>
        <a:sysClr val="windowText" lastClr="000000"/>
      </a:solidFill>
    </a:ln>
  </c:sp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0.89147</cdr:x>
      <cdr:y>0</cdr:y>
    </cdr:from>
    <cdr:to>
      <cdr:x>1</cdr:x>
      <cdr:y>0.06085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4537950" y="0"/>
          <a:ext cx="55245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t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0.77981</cdr:x>
      <cdr:y>0.02839</cdr:y>
    </cdr:from>
    <cdr:to>
      <cdr:x>0.82727</cdr:x>
      <cdr:y>0.03627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5658149" y="164771"/>
          <a:ext cx="344385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e-DE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0.89147</cdr:x>
      <cdr:y>0</cdr:y>
    </cdr:from>
    <cdr:to>
      <cdr:x>1</cdr:x>
      <cdr:y>0.06085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4537950" y="0"/>
          <a:ext cx="55245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t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0.89147</cdr:x>
      <cdr:y>0</cdr:y>
    </cdr:from>
    <cdr:to>
      <cdr:x>1</cdr:x>
      <cdr:y>0.06085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4537950" y="0"/>
          <a:ext cx="55245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t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EB769347-4B42-48C8-A704-6FCB451E53CE}" type="datetimeFigureOut">
              <a:rPr lang="de-CH" smtClean="0"/>
              <a:pPr/>
              <a:t>24.07.2022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71B978B6-8183-4B25-B108-A50D45D57CA8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969116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03A17A5A-26A8-7A48-BAAC-63F7AB01E162}" type="datetimeFigureOut">
              <a:rPr lang="de-DE" smtClean="0"/>
              <a:pPr/>
              <a:t>24.07.2022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F1400398-3FF8-5240-B675-8489755CDF4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97632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25883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9938"/>
            <a:ext cx="5114925" cy="38369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Zwischenstopp ab 2021 auch individuell und online: je TN 15-20 Min online-Beratung, gebündelt an 1-2 Terminen</a:t>
            </a:r>
          </a:p>
        </p:txBody>
      </p:sp>
    </p:spTree>
    <p:extLst>
      <p:ext uri="{BB962C8B-B14F-4D97-AF65-F5344CB8AC3E}">
        <p14:creationId xmlns:p14="http://schemas.microsoft.com/office/powerpoint/2010/main" val="184979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195388" y="715963"/>
            <a:ext cx="7156451" cy="5367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5111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Stand</a:t>
            </a:r>
            <a:r>
              <a:rPr lang="de-CH" baseline="0" dirty="0"/>
              <a:t> der umgesetzten </a:t>
            </a:r>
            <a:r>
              <a:rPr lang="de-CH" baseline="0" dirty="0" err="1"/>
              <a:t>Luuise</a:t>
            </a:r>
            <a:r>
              <a:rPr lang="de-CH" baseline="0" dirty="0"/>
              <a:t>-Projekte:</a:t>
            </a:r>
          </a:p>
          <a:p>
            <a:r>
              <a:rPr lang="de-CH" dirty="0"/>
              <a:t>Um gesetzte Projekte: mittlerweile</a:t>
            </a:r>
            <a:r>
              <a:rPr lang="de-CH" baseline="0" dirty="0"/>
              <a:t> </a:t>
            </a:r>
            <a:r>
              <a:rPr lang="de-CH" dirty="0"/>
              <a:t>über 240</a:t>
            </a:r>
            <a:r>
              <a:rPr lang="de-CH" baseline="0" dirty="0"/>
              <a:t> Lehrpersonen von KIGA bis Hochschule, an über 20 Schulen/Bildungsinstituten, 75 LP befragt im Frühling 2014 zu den Erfahrungen mit </a:t>
            </a:r>
            <a:r>
              <a:rPr lang="de-CH" baseline="0" dirty="0" err="1"/>
              <a:t>Luuise</a:t>
            </a:r>
            <a:r>
              <a:rPr lang="de-CH" baseline="0" dirty="0"/>
              <a:t>.</a:t>
            </a:r>
          </a:p>
          <a:p>
            <a:r>
              <a:rPr lang="de-CH" baseline="0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00398-3FF8-5240-B675-8489755CDF4F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996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9938"/>
            <a:ext cx="5114925" cy="38369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15687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61139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1790" indent="-28915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6601" indent="-23132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19242" indent="-23132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1881" indent="-23132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44521" indent="-231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07161" indent="-231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69801" indent="-231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32442" indent="-231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2BDF95C-3B6E-4954-8075-3C5BBAB5ADC3}" type="slidenum">
              <a:rPr lang="de-CH" smtClean="0">
                <a:solidFill>
                  <a:prstClr val="black"/>
                </a:solidFill>
              </a:rPr>
              <a:pPr eaLnBrk="1" hangingPunct="1"/>
              <a:t>3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31800" y="885825"/>
            <a:ext cx="5905500" cy="4430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2544" y="5610166"/>
            <a:ext cx="4963989" cy="5314886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CH" dirty="0"/>
              <a:t>Ebene Startbedingungen</a:t>
            </a:r>
          </a:p>
        </p:txBody>
      </p:sp>
    </p:spTree>
    <p:extLst>
      <p:ext uri="{BB962C8B-B14F-4D97-AF65-F5344CB8AC3E}">
        <p14:creationId xmlns:p14="http://schemas.microsoft.com/office/powerpoint/2010/main" val="2929488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14338" indent="-31320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52830" indent="-25056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53963" indent="-25056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255094" indent="-25056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756225" indent="-250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257358" indent="-250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758488" indent="-250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259621" indent="-250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2BDF95C-3B6E-4954-8075-3C5BBAB5ADC3}" type="slidenum">
              <a:rPr lang="de-CH" smtClean="0">
                <a:solidFill>
                  <a:prstClr val="black"/>
                </a:solidFill>
              </a:rPr>
              <a:pPr eaLnBrk="1" hangingPunct="1"/>
              <a:t>4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98438" y="992188"/>
            <a:ext cx="6608762" cy="49577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301" y="6279296"/>
            <a:ext cx="5138647" cy="594879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CH" dirty="0"/>
              <a:t>Ebene Lernhandeln</a:t>
            </a:r>
          </a:p>
        </p:txBody>
      </p:sp>
    </p:spTree>
    <p:extLst>
      <p:ext uri="{BB962C8B-B14F-4D97-AF65-F5344CB8AC3E}">
        <p14:creationId xmlns:p14="http://schemas.microsoft.com/office/powerpoint/2010/main" val="2655001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1790" indent="-28915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6601" indent="-23132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19242" indent="-23132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1881" indent="-23132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44521" indent="-231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07161" indent="-231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69801" indent="-231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32442" indent="-231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2BDF95C-3B6E-4954-8075-3C5BBAB5ADC3}" type="slidenum">
              <a:rPr lang="de-CH" smtClean="0">
                <a:solidFill>
                  <a:prstClr val="black"/>
                </a:solidFill>
              </a:rPr>
              <a:pPr eaLnBrk="1" hangingPunct="1"/>
              <a:t>5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93738" y="815975"/>
            <a:ext cx="5441950" cy="4081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0554" y="5167848"/>
            <a:ext cx="5008041" cy="4895849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CH" dirty="0"/>
              <a:t>Ebene Lernresultate</a:t>
            </a:r>
          </a:p>
        </p:txBody>
      </p:sp>
    </p:spTree>
    <p:extLst>
      <p:ext uri="{BB962C8B-B14F-4D97-AF65-F5344CB8AC3E}">
        <p14:creationId xmlns:p14="http://schemas.microsoft.com/office/powerpoint/2010/main" val="3550379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7422" indent="-283624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4496" indent="-22689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88295" indent="-22689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42094" indent="-22689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95892" indent="-226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49691" indent="-226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03489" indent="-226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57288" indent="-226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2BDF95C-3B6E-4954-8075-3C5BBAB5ADC3}" type="slidenum">
              <a:rPr lang="de-CH" smtClean="0">
                <a:solidFill>
                  <a:prstClr val="black"/>
                </a:solidFill>
              </a:rPr>
              <a:pPr eaLnBrk="1" hangingPunct="1"/>
              <a:t>6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5" y="4861446"/>
            <a:ext cx="5206154" cy="46055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dirty="0">
                <a:latin typeface="Arial" pitchFamily="34" charset="0"/>
                <a:ea typeface="ＭＳ Ｐゴシック" pitchFamily="34" charset="-128"/>
              </a:rPr>
              <a:t>jede LP</a:t>
            </a:r>
            <a:r>
              <a:rPr lang="de-DE" baseline="0" dirty="0">
                <a:latin typeface="Arial" pitchFamily="34" charset="0"/>
                <a:ea typeface="ＭＳ Ｐゴシック" pitchFamily="34" charset="-128"/>
              </a:rPr>
              <a:t> arbeitet am </a:t>
            </a:r>
            <a:r>
              <a:rPr lang="de-DE" b="1" baseline="0" dirty="0">
                <a:latin typeface="Arial" pitchFamily="34" charset="0"/>
                <a:ea typeface="ＭＳ Ｐゴシック" pitchFamily="34" charset="-128"/>
              </a:rPr>
              <a:t>eigenen Projekt</a:t>
            </a:r>
          </a:p>
          <a:p>
            <a:pPr defTabSz="947684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de-CH" dirty="0"/>
              <a:t>SuS bearbeiten Aufgaben nicht/falsch/nachlässig</a:t>
            </a:r>
            <a:r>
              <a:rPr lang="de-CH" baseline="0" dirty="0"/>
              <a:t>; Ingemar Imboden «wenig effizientes Üben»</a:t>
            </a:r>
          </a:p>
          <a:p>
            <a:pPr defTabSz="947684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de-CH" dirty="0">
                <a:solidFill>
                  <a:prstClr val="black"/>
                </a:solidFill>
              </a:rPr>
              <a:t>passive Klasse/wenig Aktive: Unterricht mit 1―3 «Stars», Rest ist absent: Paul Seiler «Bessere</a:t>
            </a:r>
            <a:r>
              <a:rPr lang="de-CH" baseline="0" dirty="0">
                <a:solidFill>
                  <a:prstClr val="black"/>
                </a:solidFill>
              </a:rPr>
              <a:t> Verteilung der Wortbeiträge in der Klasse»; Unsicherheit, was </a:t>
            </a:r>
            <a:r>
              <a:rPr lang="de-CH" baseline="0" dirty="0" err="1">
                <a:solidFill>
                  <a:prstClr val="black"/>
                </a:solidFill>
              </a:rPr>
              <a:t>Sus</a:t>
            </a:r>
            <a:r>
              <a:rPr lang="de-CH" baseline="0" dirty="0">
                <a:solidFill>
                  <a:prstClr val="black"/>
                </a:solidFill>
              </a:rPr>
              <a:t> nachhaltig gelernt haben: </a:t>
            </a:r>
            <a:r>
              <a:rPr lang="de-CH" dirty="0"/>
              <a:t>: Martin</a:t>
            </a:r>
            <a:r>
              <a:rPr lang="de-CH" baseline="0" dirty="0"/>
              <a:t> Henzen «Newtons roter Faden»; </a:t>
            </a:r>
            <a:r>
              <a:rPr lang="de-CH" b="1" dirty="0">
                <a:solidFill>
                  <a:srgbClr val="1F497D"/>
                </a:solidFill>
              </a:rPr>
              <a:t>Zweifel</a:t>
            </a:r>
            <a:r>
              <a:rPr lang="de-CH" dirty="0">
                <a:solidFill>
                  <a:prstClr val="black"/>
                </a:solidFill>
              </a:rPr>
              <a:t> zum </a:t>
            </a:r>
            <a:r>
              <a:rPr lang="de-CH" b="1" dirty="0">
                <a:solidFill>
                  <a:srgbClr val="1F497D"/>
                </a:solidFill>
              </a:rPr>
              <a:t>Transferieren-Können auf neue Aufgaben: </a:t>
            </a:r>
            <a:r>
              <a:rPr lang="de-CH" b="0" dirty="0">
                <a:solidFill>
                  <a:srgbClr val="1F497D"/>
                </a:solidFill>
              </a:rPr>
              <a:t>Didier </a:t>
            </a:r>
            <a:r>
              <a:rPr lang="de-CH" b="0" dirty="0" err="1">
                <a:solidFill>
                  <a:srgbClr val="1F497D"/>
                </a:solidFill>
              </a:rPr>
              <a:t>Lötscher</a:t>
            </a:r>
            <a:r>
              <a:rPr lang="de-CH" b="0" dirty="0">
                <a:solidFill>
                  <a:srgbClr val="1F497D"/>
                </a:solidFill>
              </a:rPr>
              <a:t>: Ionen-Bindung</a:t>
            </a:r>
          </a:p>
          <a:p>
            <a:pPr defTabSz="947684" fontAlgn="base">
              <a:spcBef>
                <a:spcPct val="30000"/>
              </a:spcBef>
              <a:spcAft>
                <a:spcPct val="0"/>
              </a:spcAft>
              <a:defRPr/>
            </a:pPr>
            <a:endParaRPr lang="de-CH" b="0" baseline="0" dirty="0"/>
          </a:p>
          <a:p>
            <a:pPr defTabSz="947684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de-CH" dirty="0"/>
              <a:t>Bezieht sich immer auf eine </a:t>
            </a:r>
            <a:r>
              <a:rPr lang="de-CH" b="1" dirty="0"/>
              <a:t>Gruppe</a:t>
            </a:r>
            <a:r>
              <a:rPr lang="de-CH" dirty="0"/>
              <a:t>: weil</a:t>
            </a:r>
            <a:r>
              <a:rPr lang="de-CH" baseline="0" dirty="0"/>
              <a:t> dann eine Unterrichtsmethode entsteht, die ich auf andere Situationen übertragen kann; weil Luuise bei wenigen SuS ineffizient ist (Zeitaufwand, direkte Interventionen nötig)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2067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9938"/>
            <a:ext cx="5114925" cy="38369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>
                <a:latin typeface="Arial" charset="0"/>
              </a:rPr>
              <a:t>5 Schritt pendeln in den 2 Strängen</a:t>
            </a:r>
          </a:p>
          <a:p>
            <a:r>
              <a:rPr lang="de-CH" dirty="0">
                <a:latin typeface="Arial" charset="0"/>
              </a:rPr>
              <a:t>Verweis auf Knacknussfolie</a:t>
            </a:r>
          </a:p>
          <a:p>
            <a:r>
              <a:rPr lang="de-CH" dirty="0">
                <a:latin typeface="Arial" charset="0"/>
              </a:rPr>
              <a:t>smart erklären (s = die LP wählt einen Unterrichtsausschnitt)</a:t>
            </a:r>
          </a:p>
          <a:p>
            <a:r>
              <a:rPr lang="de-CH" dirty="0">
                <a:latin typeface="Arial" charset="0"/>
              </a:rPr>
              <a:t>m = Messgrösse, wo auch Aussenstehenden klar ist, was sie bedeuten, z. B. 17 von 20 (eher hoher Wert)</a:t>
            </a:r>
          </a:p>
          <a:p>
            <a:r>
              <a:rPr lang="de-CH" dirty="0">
                <a:latin typeface="Arial" charset="0"/>
              </a:rPr>
              <a:t>a = attraktiv UND «von den SuS akzeptiert», wobei hier ein gewisser Zwang der LP sinnvoll sein kann, z. B. alle SuS bereiten sich auf die nächste Lektion vor</a:t>
            </a:r>
          </a:p>
          <a:p>
            <a:r>
              <a:rPr lang="de-CH" dirty="0">
                <a:latin typeface="Arial" charset="0"/>
              </a:rPr>
              <a:t>r = erreichbar, in Klassen meist 80 %.</a:t>
            </a:r>
          </a:p>
          <a:p>
            <a:pPr lvl="0"/>
            <a:r>
              <a:rPr lang="de-CH" dirty="0">
                <a:latin typeface="Arial" charset="0"/>
              </a:rPr>
              <a:t>Bsp. «In allen von vier Gruppendiskussionen melden sich mindestens 75 % der SuS mit einem Wortbeitrag.»</a:t>
            </a:r>
          </a:p>
          <a:p>
            <a:pPr lvl="0"/>
            <a:endParaRPr lang="de-CH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223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9938"/>
            <a:ext cx="5114925" cy="38369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981" indent="-169981">
              <a:buFontTx/>
              <a:buChar char="-"/>
            </a:pPr>
            <a:r>
              <a:rPr lang="de-CH" baseline="0" dirty="0"/>
              <a:t>Theoriehintergrund: formative Evaluation</a:t>
            </a:r>
          </a:p>
          <a:p>
            <a:pPr marL="169981" indent="-169981">
              <a:buFontTx/>
              <a:buChar char="-"/>
            </a:pPr>
            <a:r>
              <a:rPr lang="de-CH" baseline="0" dirty="0"/>
              <a:t>Akronym</a:t>
            </a:r>
          </a:p>
          <a:p>
            <a:pPr marL="169981" indent="-169981">
              <a:buFontTx/>
              <a:buChar char="-"/>
            </a:pPr>
            <a:r>
              <a:rPr lang="de-CH" baseline="0" dirty="0"/>
              <a:t>die drei Sätze stehen für «i», «s» und «e».</a:t>
            </a:r>
          </a:p>
          <a:p>
            <a:pPr marL="169981" indent="-169981">
              <a:buFontTx/>
              <a:buChar char="-"/>
            </a:pPr>
            <a:r>
              <a:rPr lang="de-CH" baseline="0" dirty="0"/>
              <a:t>«e»: es steckt viel Forschung dahinter, u.a. John Hattie</a:t>
            </a:r>
          </a:p>
          <a:p>
            <a:pPr marL="169981" indent="-169981">
              <a:buFontTx/>
              <a:buChar char="-"/>
            </a:pPr>
            <a:r>
              <a:rPr lang="de-CH" baseline="0" dirty="0"/>
              <a:t>kein Aufwand ist hoher Anspruch, braucht WB und Beratung</a:t>
            </a:r>
          </a:p>
          <a:p>
            <a:pPr marL="169981" indent="-169981">
              <a:buFontTx/>
              <a:buChar char="-"/>
            </a:pPr>
            <a:r>
              <a:rPr lang="de-CH" baseline="0" dirty="0"/>
              <a:t>es wird viel visualisiert</a:t>
            </a:r>
          </a:p>
          <a:p>
            <a:pPr marL="169981" indent="-169981">
              <a:buFontTx/>
              <a:buChar char="-"/>
            </a:pPr>
            <a:r>
              <a:rPr lang="de-CH" baseline="0" dirty="0"/>
              <a:t>sichtbar: Daten als etwas Handfestes, anhand dessen der Lernstand (-fortschritt) mit den SuS diskutiert wird – viele Beispiele, dass das das eigenständiges Handeln der SuS befördert.</a:t>
            </a:r>
          </a:p>
          <a:p>
            <a:pPr marL="169981" indent="-169981">
              <a:buFontTx/>
              <a:buChar char="-"/>
            </a:pPr>
            <a:r>
              <a:rPr lang="de-CH" baseline="0" dirty="0"/>
              <a:t>Zeit: Luuise braucht zwar Zeit zum Erlernen und Ausfüllen des Planungsrasters; bedeutet dabei kaum Zeit fürs Evaluieren und schafft Entlastung im Unterricht: Knacknuss wird an das Erhebungsinstrument delegiert; erweitert evtl. das  </a:t>
            </a:r>
            <a:r>
              <a:rPr lang="de-CH" baseline="0" dirty="0" err="1"/>
              <a:t>Methodenrepertorie</a:t>
            </a:r>
            <a:r>
              <a:rPr lang="de-CH" baseline="0" dirty="0"/>
              <a:t>.</a:t>
            </a:r>
          </a:p>
          <a:p>
            <a:pPr marL="169981" indent="-169981">
              <a:buFontTx/>
              <a:buChar char="-"/>
            </a:pPr>
            <a:r>
              <a:rPr lang="de-CH" baseline="0" dirty="0"/>
              <a:t>Herkunft soz. Arbeit – dann Hochschullehre; 2011 Buch; seit knapp 3 Jahren Schule; älter als Hattie</a:t>
            </a:r>
          </a:p>
          <a:p>
            <a:pPr marL="169981" indent="-169981">
              <a:buFontTx/>
              <a:buChar char="-"/>
            </a:pPr>
            <a:r>
              <a:rPr lang="de-CH" baseline="0" dirty="0"/>
              <a:t>Publikation geplant mit Konzept und Fallbeispielen</a:t>
            </a:r>
          </a:p>
        </p:txBody>
      </p:sp>
    </p:spTree>
    <p:extLst>
      <p:ext uri="{BB962C8B-B14F-4D97-AF65-F5344CB8AC3E}">
        <p14:creationId xmlns:p14="http://schemas.microsoft.com/office/powerpoint/2010/main" val="312837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2500" y="496888"/>
            <a:ext cx="4964113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Theoriehintergrund: </a:t>
            </a:r>
            <a:r>
              <a:rPr lang="de-CH" dirty="0" err="1"/>
              <a:t>Reflective</a:t>
            </a:r>
            <a:r>
              <a:rPr lang="de-CH" dirty="0"/>
              <a:t> </a:t>
            </a:r>
            <a:r>
              <a:rPr lang="de-CH" dirty="0" err="1"/>
              <a:t>Practitioner</a:t>
            </a:r>
            <a:r>
              <a:rPr lang="de-CH" dirty="0"/>
              <a:t> (Donald Schön) von «</a:t>
            </a:r>
            <a:r>
              <a:rPr lang="de-CH" dirty="0" err="1"/>
              <a:t>reflexion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action</a:t>
            </a:r>
            <a:r>
              <a:rPr lang="de-CH" dirty="0"/>
              <a:t>» zu «</a:t>
            </a:r>
            <a:r>
              <a:rPr lang="de-CH" dirty="0" err="1"/>
              <a:t>reflection</a:t>
            </a:r>
            <a:r>
              <a:rPr lang="de-CH" dirty="0"/>
              <a:t> in </a:t>
            </a:r>
            <a:r>
              <a:rPr lang="de-CH" dirty="0" err="1"/>
              <a:t>action</a:t>
            </a:r>
            <a:r>
              <a:rPr lang="de-CH" dirty="0"/>
              <a:t>»</a:t>
            </a:r>
          </a:p>
          <a:p>
            <a:r>
              <a:rPr lang="de-CH" dirty="0"/>
              <a:t>2. Form ist nach vorne gerichtet (anderes </a:t>
            </a:r>
            <a:r>
              <a:rPr lang="de-CH" dirty="0" err="1"/>
              <a:t>muster</a:t>
            </a:r>
            <a:r>
              <a:rPr lang="de-CH" dirty="0"/>
              <a:t>)</a:t>
            </a:r>
          </a:p>
          <a:p>
            <a:r>
              <a:rPr lang="de-CH" dirty="0"/>
              <a:t>Luuise könnte</a:t>
            </a:r>
            <a:r>
              <a:rPr lang="de-CH" baseline="0" dirty="0"/>
              <a:t> auch als erweiterte Unterrichtsreflexion bezeichnet werden.</a:t>
            </a:r>
          </a:p>
          <a:p>
            <a:r>
              <a:rPr lang="de-CH" baseline="0" dirty="0"/>
              <a:t>Dabei wird die Unterrichtsintervention evaluiert.</a:t>
            </a:r>
          </a:p>
          <a:p>
            <a:r>
              <a:rPr lang="de-CH" baseline="0" dirty="0"/>
              <a:t>Weil Daten sichtbar werden, kann man darüber diskutieren &gt; </a:t>
            </a:r>
            <a:r>
              <a:rPr lang="de-CH" baseline="0" dirty="0" err="1"/>
              <a:t>dialoggestütze</a:t>
            </a:r>
            <a:r>
              <a:rPr lang="de-CH" baseline="0" dirty="0"/>
              <a:t> Evaluation</a:t>
            </a:r>
          </a:p>
        </p:txBody>
      </p:sp>
    </p:spTree>
    <p:extLst>
      <p:ext uri="{BB962C8B-B14F-4D97-AF65-F5344CB8AC3E}">
        <p14:creationId xmlns:p14="http://schemas.microsoft.com/office/powerpoint/2010/main" val="401256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031" y="1962157"/>
            <a:ext cx="7596554" cy="4164013"/>
          </a:xfrm>
          <a:prstGeom prst="rect">
            <a:avLst/>
          </a:prstGeom>
        </p:spPr>
        <p:txBody>
          <a:bodyPr/>
          <a:lstStyle>
            <a:lvl1pPr marL="316531" indent="-316531">
              <a:buFont typeface="Symbol" pitchFamily="18" charset="2"/>
              <a:buChar char="-"/>
              <a:defRPr sz="2215"/>
            </a:lvl1pPr>
            <a:lvl2pPr marL="685817" indent="-263776">
              <a:buFont typeface="Symbol" pitchFamily="18" charset="2"/>
              <a:buChar char="-"/>
              <a:defRPr sz="1846"/>
            </a:lvl2pPr>
            <a:lvl3pPr marL="1055103" indent="-211021">
              <a:buFont typeface="Symbol" pitchFamily="18" charset="2"/>
              <a:buChar char="-"/>
              <a:defRPr sz="1662"/>
            </a:lvl3pPr>
            <a:lvl4pPr marL="1477145" indent="-211021">
              <a:buFont typeface="Symbol" pitchFamily="18" charset="2"/>
              <a:buChar char="-"/>
              <a:defRPr sz="1477"/>
            </a:lvl4pPr>
            <a:lvl5pPr marL="1899186" indent="-211021">
              <a:buFont typeface="Symbol" pitchFamily="18" charset="2"/>
              <a:buChar char="-"/>
              <a:defRPr sz="1477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pic>
        <p:nvPicPr>
          <p:cNvPr id="19458" name="Picture 2" descr="T:\A1625_IWB\A1625_Prof_BMSEPE\BMSEPE_13_Forschung\BMSEPE_133_Luuise\Vorlagen\Logo\Luuise_Logo_def_10mm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02" y="177824"/>
            <a:ext cx="1045464" cy="36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-27816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Institut Weiterbildung und Beratung</a:t>
            </a:r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66992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A6F0233-50BB-4693-B631-9DE7E68DF783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1680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-27816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Institut Weiterbildung und Beratung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66992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A6F0233-50BB-4693-B631-9DE7E68DF783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7183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48492E-72D1-4785-9351-8AE1E40FBA2D}" type="datetime1">
              <a:rPr lang="de-CH" smtClean="0">
                <a:solidFill>
                  <a:srgbClr val="000000"/>
                </a:solidFill>
              </a:rPr>
              <a:t>24.07.2022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25"/>
            </a:lvl1pPr>
          </a:lstStyle>
          <a:p>
            <a:r>
              <a:rPr lang="de-CH" dirty="0">
                <a:solidFill>
                  <a:srgbClr val="000000"/>
                </a:solidFill>
              </a:rPr>
              <a:t>Institut Weiterbildung und Beratung, </a:t>
            </a:r>
            <a:r>
              <a:rPr lang="de-CH" kern="0" dirty="0"/>
              <a:t>PH FHNW Brugg-Windisch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188DD-6605-4EF4-9E67-B567F731CE68}" type="slidenum">
              <a:rPr lang="de-CH">
                <a:solidFill>
                  <a:srgbClr val="000000"/>
                </a:solidFill>
              </a:rPr>
              <a:pPr/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629872" y="1107276"/>
            <a:ext cx="7878826" cy="590306"/>
          </a:xfrm>
        </p:spPr>
        <p:txBody>
          <a:bodyPr/>
          <a:lstStyle>
            <a:lvl1pPr>
              <a:defRPr sz="2539" b="1" i="0" baseline="0"/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 hasCustomPrompt="1"/>
          </p:nvPr>
        </p:nvSpPr>
        <p:spPr>
          <a:xfrm>
            <a:off x="631231" y="1992750"/>
            <a:ext cx="7878826" cy="4048855"/>
          </a:xfrm>
        </p:spPr>
        <p:txBody>
          <a:bodyPr/>
          <a:lstStyle>
            <a:lvl1pPr>
              <a:spcBef>
                <a:spcPts val="1026"/>
              </a:spcBef>
              <a:defRPr sz="1710" b="0" i="0" baseline="0"/>
            </a:lvl1pPr>
          </a:lstStyle>
          <a:p>
            <a:pPr lvl="0"/>
            <a:r>
              <a:rPr lang="de-DE" dirty="0"/>
              <a:t>Text durch Klicken hinzufügen</a:t>
            </a:r>
          </a:p>
        </p:txBody>
      </p:sp>
      <p:pic>
        <p:nvPicPr>
          <p:cNvPr id="7" name="Grafik 6" descr="S:\PH\A1625_IWB\A1625_Prof_BMSEPE\BMSEPE_13_Forschung\BMSEPE_133_Luuise\Vorlagen\Logo\Luuise_Logo_def_10mm_print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903" y="157587"/>
            <a:ext cx="1296230" cy="463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759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047" y="609600"/>
            <a:ext cx="7174523" cy="1143000"/>
          </a:xfrm>
          <a:prstGeom prst="rect">
            <a:avLst/>
          </a:prstGeo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33047" y="1981200"/>
            <a:ext cx="7174523" cy="41148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9B534-A631-E743-83DC-BF718392E3A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422251" y="6428793"/>
            <a:ext cx="6909288" cy="179388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dirty="0">
                <a:solidFill>
                  <a:prstClr val="black"/>
                </a:solidFill>
                <a:latin typeface="Arial" charset="0"/>
              </a:rPr>
              <a:t>Institut Weiterbildung und Beratung</a:t>
            </a:r>
          </a:p>
        </p:txBody>
      </p:sp>
    </p:spTree>
    <p:extLst>
      <p:ext uri="{BB962C8B-B14F-4D97-AF65-F5344CB8AC3E}">
        <p14:creationId xmlns:p14="http://schemas.microsoft.com/office/powerpoint/2010/main" val="383627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031" y="1962157"/>
            <a:ext cx="7596554" cy="4164013"/>
          </a:xfrm>
          <a:prstGeom prst="rect">
            <a:avLst/>
          </a:prstGeom>
        </p:spPr>
        <p:txBody>
          <a:bodyPr/>
          <a:lstStyle>
            <a:lvl1pPr marL="316531" indent="-316531">
              <a:buFont typeface="Symbol" pitchFamily="18" charset="2"/>
              <a:buChar char="-"/>
              <a:defRPr sz="2215"/>
            </a:lvl1pPr>
            <a:lvl2pPr marL="685817" indent="-263776">
              <a:buFont typeface="Symbol" pitchFamily="18" charset="2"/>
              <a:buChar char="-"/>
              <a:defRPr sz="1846"/>
            </a:lvl2pPr>
            <a:lvl3pPr marL="1055103" indent="-211021">
              <a:buFont typeface="Symbol" pitchFamily="18" charset="2"/>
              <a:buChar char="-"/>
              <a:defRPr sz="1662"/>
            </a:lvl3pPr>
            <a:lvl4pPr marL="1477145" indent="-211021">
              <a:buFont typeface="Symbol" pitchFamily="18" charset="2"/>
              <a:buChar char="-"/>
              <a:defRPr sz="1477"/>
            </a:lvl4pPr>
            <a:lvl5pPr marL="1899186" indent="-211021">
              <a:buFont typeface="Symbol" pitchFamily="18" charset="2"/>
              <a:buChar char="-"/>
              <a:defRPr sz="1477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pic>
        <p:nvPicPr>
          <p:cNvPr id="19458" name="Picture 2" descr="T:\A1625_IWB\A1625_Prof_BMSEPE\BMSEPE_13_Forschung\BMSEPE_133_Luuise\Vorlagen\Logo\Luuise_Logo_def_10mm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02" y="177824"/>
            <a:ext cx="1045464" cy="36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-27816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Institut Weiterbildung und Beratung</a:t>
            </a:r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66992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A6F0233-50BB-4693-B631-9DE7E68DF783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4756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-27816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Institut Weiterbildung und Beratung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66992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A6F0233-50BB-4693-B631-9DE7E68DF783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46464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-27816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Institut Weiterbildung und Beratung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66992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A6F0233-50BB-4693-B631-9DE7E68DF783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0436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502A-430F-4673-8D05-E21148F25021}" type="datetimeFigureOut">
              <a:rPr lang="de-CH" smtClean="0"/>
              <a:t>24.07.2022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E1CF-7419-43E9-8E8B-CC369FF66CC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53008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48492E-72D1-4785-9351-8AE1E40FBA2D}" type="datetime1">
              <a:rPr lang="de-CH" smtClean="0">
                <a:solidFill>
                  <a:srgbClr val="000000"/>
                </a:solidFill>
              </a:rPr>
              <a:t>24.07.2022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25"/>
            </a:lvl1pPr>
          </a:lstStyle>
          <a:p>
            <a:r>
              <a:rPr lang="de-CH" dirty="0">
                <a:solidFill>
                  <a:srgbClr val="000000"/>
                </a:solidFill>
              </a:rPr>
              <a:t>Institut Weiterbildung und Beratung, </a:t>
            </a:r>
            <a:r>
              <a:rPr lang="de-CH" kern="0" dirty="0"/>
              <a:t>PH FHNW Brugg-Windisch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188DD-6605-4EF4-9E67-B567F731CE68}" type="slidenum">
              <a:rPr lang="de-CH">
                <a:solidFill>
                  <a:srgbClr val="000000"/>
                </a:solidFill>
              </a:rPr>
              <a:pPr/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629872" y="1107276"/>
            <a:ext cx="7878826" cy="590306"/>
          </a:xfrm>
        </p:spPr>
        <p:txBody>
          <a:bodyPr/>
          <a:lstStyle>
            <a:lvl1pPr>
              <a:defRPr sz="2539" b="1" i="0" baseline="0"/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 hasCustomPrompt="1"/>
          </p:nvPr>
        </p:nvSpPr>
        <p:spPr>
          <a:xfrm>
            <a:off x="631231" y="1992750"/>
            <a:ext cx="7878826" cy="4048855"/>
          </a:xfrm>
        </p:spPr>
        <p:txBody>
          <a:bodyPr/>
          <a:lstStyle>
            <a:lvl1pPr>
              <a:spcBef>
                <a:spcPts val="1026"/>
              </a:spcBef>
              <a:defRPr sz="1710" b="0" i="0" baseline="0"/>
            </a:lvl1pPr>
          </a:lstStyle>
          <a:p>
            <a:pPr lvl="0"/>
            <a:r>
              <a:rPr lang="de-DE" dirty="0"/>
              <a:t>Text durch Klicken hinzufügen</a:t>
            </a:r>
          </a:p>
        </p:txBody>
      </p:sp>
      <p:pic>
        <p:nvPicPr>
          <p:cNvPr id="7" name="Grafik 6" descr="S:\PH\A1625_IWB\A1625_Prof_BMSEPE\BMSEPE_13_Forschung\BMSEPE_133_Luuise\Vorlagen\Logo\Luuise_Logo_def_10mm_print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903" y="157587"/>
            <a:ext cx="1296230" cy="463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142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FHNW_PH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2684" y="157995"/>
            <a:ext cx="2310911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T:\A1625_IWB\A1625_Prof_BMSEPE\BMSEPE_13_Forschung\BMSEPE_133_Luuise\Vorlagen\Logo\Luuise_Logo_def_10mm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02" y="177824"/>
            <a:ext cx="1045464" cy="36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-27816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Institut Weiterbildung und Beratung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66992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A6F0233-50BB-4693-B631-9DE7E68DF783}" type="slidenum">
              <a:rPr lang="de-CH" smtClean="0"/>
              <a:pPr/>
              <a:t>‹Nr.›</a:t>
            </a:fld>
            <a:endParaRPr lang="de-CH" dirty="0"/>
          </a:p>
        </p:txBody>
      </p:sp>
      <p:cxnSp>
        <p:nvCxnSpPr>
          <p:cNvPr id="7" name="Gerader Verbinder 6"/>
          <p:cNvCxnSpPr/>
          <p:nvPr userDrawn="1"/>
        </p:nvCxnSpPr>
        <p:spPr bwMode="auto">
          <a:xfrm>
            <a:off x="422033" y="6340929"/>
            <a:ext cx="8226667" cy="15421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itelplatzhalter 7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10" name="Textplatzhalter 9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48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7" r:id="rId3"/>
    <p:sldLayoutId id="2147483748" r:id="rId4"/>
  </p:sldLayoutIdLst>
  <p:hf hdr="0" dt="0"/>
  <p:txStyles>
    <p:titleStyle>
      <a:lvl1pPr algn="l" defTabSz="446593" rtl="0" eaLnBrk="0" fontAlgn="base" hangingPunct="0">
        <a:spcBef>
          <a:spcPct val="0"/>
        </a:spcBef>
        <a:spcAft>
          <a:spcPct val="0"/>
        </a:spcAft>
        <a:defRPr sz="2735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  <a:lvl2pPr algn="l" defTabSz="446593" rtl="0" eaLnBrk="0" fontAlgn="base" hangingPunct="0">
        <a:spcBef>
          <a:spcPct val="0"/>
        </a:spcBef>
        <a:spcAft>
          <a:spcPct val="0"/>
        </a:spcAft>
        <a:defRPr sz="2735">
          <a:solidFill>
            <a:schemeClr val="tx1"/>
          </a:solidFill>
          <a:latin typeface="Trebuchet MS" pitchFamily="34" charset="0"/>
        </a:defRPr>
      </a:lvl2pPr>
      <a:lvl3pPr algn="l" defTabSz="446593" rtl="0" eaLnBrk="0" fontAlgn="base" hangingPunct="0">
        <a:spcBef>
          <a:spcPct val="0"/>
        </a:spcBef>
        <a:spcAft>
          <a:spcPct val="0"/>
        </a:spcAft>
        <a:defRPr sz="2735">
          <a:solidFill>
            <a:schemeClr val="tx1"/>
          </a:solidFill>
          <a:latin typeface="Trebuchet MS" pitchFamily="34" charset="0"/>
        </a:defRPr>
      </a:lvl3pPr>
      <a:lvl4pPr algn="l" defTabSz="446593" rtl="0" eaLnBrk="0" fontAlgn="base" hangingPunct="0">
        <a:spcBef>
          <a:spcPct val="0"/>
        </a:spcBef>
        <a:spcAft>
          <a:spcPct val="0"/>
        </a:spcAft>
        <a:defRPr sz="2735">
          <a:solidFill>
            <a:schemeClr val="tx1"/>
          </a:solidFill>
          <a:latin typeface="Trebuchet MS" pitchFamily="34" charset="0"/>
        </a:defRPr>
      </a:lvl4pPr>
      <a:lvl5pPr algn="l" defTabSz="446593" rtl="0" eaLnBrk="0" fontAlgn="base" hangingPunct="0">
        <a:spcBef>
          <a:spcPct val="0"/>
        </a:spcBef>
        <a:spcAft>
          <a:spcPct val="0"/>
        </a:spcAft>
        <a:defRPr sz="2735">
          <a:solidFill>
            <a:schemeClr val="tx1"/>
          </a:solidFill>
          <a:latin typeface="Trebuchet MS" pitchFamily="34" charset="0"/>
        </a:defRPr>
      </a:lvl5pPr>
      <a:lvl6pPr marL="446593" algn="ctr" defTabSz="446593" rtl="0" fontAlgn="base">
        <a:spcBef>
          <a:spcPct val="0"/>
        </a:spcBef>
        <a:spcAft>
          <a:spcPct val="0"/>
        </a:spcAft>
        <a:defRPr sz="4298">
          <a:solidFill>
            <a:schemeClr val="tx1"/>
          </a:solidFill>
          <a:latin typeface="Calibri" pitchFamily="34" charset="0"/>
        </a:defRPr>
      </a:lvl6pPr>
      <a:lvl7pPr marL="893186" algn="ctr" defTabSz="446593" rtl="0" fontAlgn="base">
        <a:spcBef>
          <a:spcPct val="0"/>
        </a:spcBef>
        <a:spcAft>
          <a:spcPct val="0"/>
        </a:spcAft>
        <a:defRPr sz="4298">
          <a:solidFill>
            <a:schemeClr val="tx1"/>
          </a:solidFill>
          <a:latin typeface="Calibri" pitchFamily="34" charset="0"/>
        </a:defRPr>
      </a:lvl7pPr>
      <a:lvl8pPr marL="1339779" algn="ctr" defTabSz="446593" rtl="0" fontAlgn="base">
        <a:spcBef>
          <a:spcPct val="0"/>
        </a:spcBef>
        <a:spcAft>
          <a:spcPct val="0"/>
        </a:spcAft>
        <a:defRPr sz="4298">
          <a:solidFill>
            <a:schemeClr val="tx1"/>
          </a:solidFill>
          <a:latin typeface="Calibri" pitchFamily="34" charset="0"/>
        </a:defRPr>
      </a:lvl8pPr>
      <a:lvl9pPr marL="1786372" algn="ctr" defTabSz="446593" rtl="0" fontAlgn="base">
        <a:spcBef>
          <a:spcPct val="0"/>
        </a:spcBef>
        <a:spcAft>
          <a:spcPct val="0"/>
        </a:spcAft>
        <a:defRPr sz="4298">
          <a:solidFill>
            <a:schemeClr val="tx1"/>
          </a:solidFill>
          <a:latin typeface="Calibri" pitchFamily="34" charset="0"/>
        </a:defRPr>
      </a:lvl9pPr>
    </p:titleStyle>
    <p:bodyStyle>
      <a:lvl1pPr marL="334945" indent="-334945" algn="l" defTabSz="44659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25714" indent="-279121" algn="l" defTabSz="44659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16482" indent="-223296" algn="l" defTabSz="44659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563075" indent="-223296" algn="l" defTabSz="44659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09668" indent="-223296" algn="l" defTabSz="44659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456261" indent="-223296" algn="l" defTabSz="446593" rtl="0" eaLnBrk="1" latinLnBrk="0" hangingPunct="1">
        <a:spcBef>
          <a:spcPct val="20000"/>
        </a:spcBef>
        <a:buFont typeface="Arial"/>
        <a:buChar char="•"/>
        <a:defRPr sz="1954" kern="1200">
          <a:solidFill>
            <a:schemeClr val="tx1"/>
          </a:solidFill>
          <a:latin typeface="+mn-lt"/>
          <a:ea typeface="+mn-ea"/>
          <a:cs typeface="+mn-cs"/>
        </a:defRPr>
      </a:lvl6pPr>
      <a:lvl7pPr marL="2902854" indent="-223296" algn="l" defTabSz="446593" rtl="0" eaLnBrk="1" latinLnBrk="0" hangingPunct="1">
        <a:spcBef>
          <a:spcPct val="20000"/>
        </a:spcBef>
        <a:buFont typeface="Arial"/>
        <a:buChar char="•"/>
        <a:defRPr sz="1954" kern="1200">
          <a:solidFill>
            <a:schemeClr val="tx1"/>
          </a:solidFill>
          <a:latin typeface="+mn-lt"/>
          <a:ea typeface="+mn-ea"/>
          <a:cs typeface="+mn-cs"/>
        </a:defRPr>
      </a:lvl7pPr>
      <a:lvl8pPr marL="3349447" indent="-223296" algn="l" defTabSz="446593" rtl="0" eaLnBrk="1" latinLnBrk="0" hangingPunct="1">
        <a:spcBef>
          <a:spcPct val="20000"/>
        </a:spcBef>
        <a:buFont typeface="Arial"/>
        <a:buChar char="•"/>
        <a:defRPr sz="1954" kern="1200">
          <a:solidFill>
            <a:schemeClr val="tx1"/>
          </a:solidFill>
          <a:latin typeface="+mn-lt"/>
          <a:ea typeface="+mn-ea"/>
          <a:cs typeface="+mn-cs"/>
        </a:defRPr>
      </a:lvl8pPr>
      <a:lvl9pPr marL="3796040" indent="-223296" algn="l" defTabSz="446593" rtl="0" eaLnBrk="1" latinLnBrk="0" hangingPunct="1">
        <a:spcBef>
          <a:spcPct val="20000"/>
        </a:spcBef>
        <a:buFont typeface="Arial"/>
        <a:buChar char="•"/>
        <a:defRPr sz="19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46593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1pPr>
      <a:lvl2pPr marL="446593" algn="l" defTabSz="446593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2pPr>
      <a:lvl3pPr marL="893186" algn="l" defTabSz="446593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3pPr>
      <a:lvl4pPr marL="1339779" algn="l" defTabSz="446593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4pPr>
      <a:lvl5pPr marL="1786372" algn="l" defTabSz="446593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5pPr>
      <a:lvl6pPr marL="2232965" algn="l" defTabSz="446593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6pPr>
      <a:lvl7pPr marL="2679558" algn="l" defTabSz="446593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7pPr>
      <a:lvl8pPr marL="3126151" algn="l" defTabSz="446593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8pPr>
      <a:lvl9pPr marL="3572744" algn="l" defTabSz="446593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FHNW_PH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2684" y="157995"/>
            <a:ext cx="2310911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T:\A1625_IWB\A1625_Prof_BMSEPE\BMSEPE_13_Forschung\BMSEPE_133_Luuise\Vorlagen\Logo\Luuise_Logo_def_10mm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02" y="177824"/>
            <a:ext cx="1045464" cy="36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-27816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Institut Weiterbildung und Beratung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66992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A6F0233-50BB-4693-B631-9DE7E68DF783}" type="slidenum">
              <a:rPr lang="de-CH" smtClean="0"/>
              <a:pPr/>
              <a:t>‹Nr.›</a:t>
            </a:fld>
            <a:endParaRPr lang="de-CH" dirty="0"/>
          </a:p>
        </p:txBody>
      </p:sp>
      <p:cxnSp>
        <p:nvCxnSpPr>
          <p:cNvPr id="7" name="Gerader Verbinder 6"/>
          <p:cNvCxnSpPr/>
          <p:nvPr userDrawn="1"/>
        </p:nvCxnSpPr>
        <p:spPr bwMode="auto">
          <a:xfrm>
            <a:off x="422033" y="6340929"/>
            <a:ext cx="8226667" cy="15421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itelplatzhalter 7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10" name="Textplatzhalter 9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198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5" r:id="rId4"/>
    <p:sldLayoutId id="2147483746" r:id="rId5"/>
  </p:sldLayoutIdLst>
  <p:hf hdr="0" dt="0"/>
  <p:txStyles>
    <p:titleStyle>
      <a:lvl1pPr algn="l" defTabSz="446593" rtl="0" eaLnBrk="0" fontAlgn="base" hangingPunct="0">
        <a:spcBef>
          <a:spcPct val="0"/>
        </a:spcBef>
        <a:spcAft>
          <a:spcPct val="0"/>
        </a:spcAft>
        <a:defRPr sz="2735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  <a:lvl2pPr algn="l" defTabSz="446593" rtl="0" eaLnBrk="0" fontAlgn="base" hangingPunct="0">
        <a:spcBef>
          <a:spcPct val="0"/>
        </a:spcBef>
        <a:spcAft>
          <a:spcPct val="0"/>
        </a:spcAft>
        <a:defRPr sz="2735">
          <a:solidFill>
            <a:schemeClr val="tx1"/>
          </a:solidFill>
          <a:latin typeface="Trebuchet MS" pitchFamily="34" charset="0"/>
        </a:defRPr>
      </a:lvl2pPr>
      <a:lvl3pPr algn="l" defTabSz="446593" rtl="0" eaLnBrk="0" fontAlgn="base" hangingPunct="0">
        <a:spcBef>
          <a:spcPct val="0"/>
        </a:spcBef>
        <a:spcAft>
          <a:spcPct val="0"/>
        </a:spcAft>
        <a:defRPr sz="2735">
          <a:solidFill>
            <a:schemeClr val="tx1"/>
          </a:solidFill>
          <a:latin typeface="Trebuchet MS" pitchFamily="34" charset="0"/>
        </a:defRPr>
      </a:lvl3pPr>
      <a:lvl4pPr algn="l" defTabSz="446593" rtl="0" eaLnBrk="0" fontAlgn="base" hangingPunct="0">
        <a:spcBef>
          <a:spcPct val="0"/>
        </a:spcBef>
        <a:spcAft>
          <a:spcPct val="0"/>
        </a:spcAft>
        <a:defRPr sz="2735">
          <a:solidFill>
            <a:schemeClr val="tx1"/>
          </a:solidFill>
          <a:latin typeface="Trebuchet MS" pitchFamily="34" charset="0"/>
        </a:defRPr>
      </a:lvl4pPr>
      <a:lvl5pPr algn="l" defTabSz="446593" rtl="0" eaLnBrk="0" fontAlgn="base" hangingPunct="0">
        <a:spcBef>
          <a:spcPct val="0"/>
        </a:spcBef>
        <a:spcAft>
          <a:spcPct val="0"/>
        </a:spcAft>
        <a:defRPr sz="2735">
          <a:solidFill>
            <a:schemeClr val="tx1"/>
          </a:solidFill>
          <a:latin typeface="Trebuchet MS" pitchFamily="34" charset="0"/>
        </a:defRPr>
      </a:lvl5pPr>
      <a:lvl6pPr marL="446593" algn="ctr" defTabSz="446593" rtl="0" fontAlgn="base">
        <a:spcBef>
          <a:spcPct val="0"/>
        </a:spcBef>
        <a:spcAft>
          <a:spcPct val="0"/>
        </a:spcAft>
        <a:defRPr sz="4298">
          <a:solidFill>
            <a:schemeClr val="tx1"/>
          </a:solidFill>
          <a:latin typeface="Calibri" pitchFamily="34" charset="0"/>
        </a:defRPr>
      </a:lvl6pPr>
      <a:lvl7pPr marL="893186" algn="ctr" defTabSz="446593" rtl="0" fontAlgn="base">
        <a:spcBef>
          <a:spcPct val="0"/>
        </a:spcBef>
        <a:spcAft>
          <a:spcPct val="0"/>
        </a:spcAft>
        <a:defRPr sz="4298">
          <a:solidFill>
            <a:schemeClr val="tx1"/>
          </a:solidFill>
          <a:latin typeface="Calibri" pitchFamily="34" charset="0"/>
        </a:defRPr>
      </a:lvl7pPr>
      <a:lvl8pPr marL="1339779" algn="ctr" defTabSz="446593" rtl="0" fontAlgn="base">
        <a:spcBef>
          <a:spcPct val="0"/>
        </a:spcBef>
        <a:spcAft>
          <a:spcPct val="0"/>
        </a:spcAft>
        <a:defRPr sz="4298">
          <a:solidFill>
            <a:schemeClr val="tx1"/>
          </a:solidFill>
          <a:latin typeface="Calibri" pitchFamily="34" charset="0"/>
        </a:defRPr>
      </a:lvl8pPr>
      <a:lvl9pPr marL="1786372" algn="ctr" defTabSz="446593" rtl="0" fontAlgn="base">
        <a:spcBef>
          <a:spcPct val="0"/>
        </a:spcBef>
        <a:spcAft>
          <a:spcPct val="0"/>
        </a:spcAft>
        <a:defRPr sz="4298">
          <a:solidFill>
            <a:schemeClr val="tx1"/>
          </a:solidFill>
          <a:latin typeface="Calibri" pitchFamily="34" charset="0"/>
        </a:defRPr>
      </a:lvl9pPr>
    </p:titleStyle>
    <p:bodyStyle>
      <a:lvl1pPr marL="334945" indent="-334945" algn="l" defTabSz="44659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25714" indent="-279121" algn="l" defTabSz="44659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16482" indent="-223296" algn="l" defTabSz="44659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563075" indent="-223296" algn="l" defTabSz="44659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09668" indent="-223296" algn="l" defTabSz="44659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456261" indent="-223296" algn="l" defTabSz="446593" rtl="0" eaLnBrk="1" latinLnBrk="0" hangingPunct="1">
        <a:spcBef>
          <a:spcPct val="20000"/>
        </a:spcBef>
        <a:buFont typeface="Arial"/>
        <a:buChar char="•"/>
        <a:defRPr sz="1954" kern="1200">
          <a:solidFill>
            <a:schemeClr val="tx1"/>
          </a:solidFill>
          <a:latin typeface="+mn-lt"/>
          <a:ea typeface="+mn-ea"/>
          <a:cs typeface="+mn-cs"/>
        </a:defRPr>
      </a:lvl6pPr>
      <a:lvl7pPr marL="2902854" indent="-223296" algn="l" defTabSz="446593" rtl="0" eaLnBrk="1" latinLnBrk="0" hangingPunct="1">
        <a:spcBef>
          <a:spcPct val="20000"/>
        </a:spcBef>
        <a:buFont typeface="Arial"/>
        <a:buChar char="•"/>
        <a:defRPr sz="1954" kern="1200">
          <a:solidFill>
            <a:schemeClr val="tx1"/>
          </a:solidFill>
          <a:latin typeface="+mn-lt"/>
          <a:ea typeface="+mn-ea"/>
          <a:cs typeface="+mn-cs"/>
        </a:defRPr>
      </a:lvl7pPr>
      <a:lvl8pPr marL="3349447" indent="-223296" algn="l" defTabSz="446593" rtl="0" eaLnBrk="1" latinLnBrk="0" hangingPunct="1">
        <a:spcBef>
          <a:spcPct val="20000"/>
        </a:spcBef>
        <a:buFont typeface="Arial"/>
        <a:buChar char="•"/>
        <a:defRPr sz="1954" kern="1200">
          <a:solidFill>
            <a:schemeClr val="tx1"/>
          </a:solidFill>
          <a:latin typeface="+mn-lt"/>
          <a:ea typeface="+mn-ea"/>
          <a:cs typeface="+mn-cs"/>
        </a:defRPr>
      </a:lvl8pPr>
      <a:lvl9pPr marL="3796040" indent="-223296" algn="l" defTabSz="446593" rtl="0" eaLnBrk="1" latinLnBrk="0" hangingPunct="1">
        <a:spcBef>
          <a:spcPct val="20000"/>
        </a:spcBef>
        <a:buFont typeface="Arial"/>
        <a:buChar char="•"/>
        <a:defRPr sz="19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46593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1pPr>
      <a:lvl2pPr marL="446593" algn="l" defTabSz="446593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2pPr>
      <a:lvl3pPr marL="893186" algn="l" defTabSz="446593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3pPr>
      <a:lvl4pPr marL="1339779" algn="l" defTabSz="446593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4pPr>
      <a:lvl5pPr marL="1786372" algn="l" defTabSz="446593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5pPr>
      <a:lvl6pPr marL="2232965" algn="l" defTabSz="446593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6pPr>
      <a:lvl7pPr marL="2679558" algn="l" defTabSz="446593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7pPr>
      <a:lvl8pPr marL="3126151" algn="l" defTabSz="446593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8pPr>
      <a:lvl9pPr marL="3572744" algn="l" defTabSz="446593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hnw.ch/de/forschung-und-dienstleistungen/paedagogik/institut-weiterbildung-und-beratung/integrierte-schul-und-unterrichtsentwicklung-luuise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hilipp.schmid@fhnw.ch" TargetMode="External"/><Relationship Id="rId5" Type="http://schemas.openxmlformats.org/officeDocument/2006/relationships/hyperlink" Target="mailto:kathrin.pirani@fhnw.ch" TargetMode="External"/><Relationship Id="rId4" Type="http://schemas.openxmlformats.org/officeDocument/2006/relationships/hyperlink" Target="https://www.lernensichtbarmachen.ch/lls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fhe.at/index.php/zfhe/article/view/1003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483579" y="735691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br>
              <a:rPr lang="de-CH" dirty="0"/>
            </a:br>
            <a:r>
              <a:rPr lang="de-CH" b="1" dirty="0"/>
              <a:t>Luuise knackt Nüsse im Unterricht </a:t>
            </a:r>
            <a:br>
              <a:rPr lang="de-CH" dirty="0"/>
            </a:br>
            <a:r>
              <a:rPr lang="de-CH" b="1" dirty="0"/>
              <a:t>und macht Fortschritte sichtbar </a:t>
            </a:r>
            <a:endParaRPr lang="de-DE" dirty="0">
              <a:solidFill>
                <a:srgbClr val="000000"/>
              </a:solidFill>
              <a:cs typeface="Trebuchet MS"/>
            </a:endParaRPr>
          </a:p>
        </p:txBody>
      </p:sp>
      <p:sp>
        <p:nvSpPr>
          <p:cNvPr id="11" name="Stern mit 6 Zacken 10"/>
          <p:cNvSpPr/>
          <p:nvPr/>
        </p:nvSpPr>
        <p:spPr bwMode="auto">
          <a:xfrm>
            <a:off x="9341868" y="-7521"/>
            <a:ext cx="1324947" cy="1617411"/>
          </a:xfrm>
          <a:prstGeom prst="star6">
            <a:avLst/>
          </a:prstGeom>
          <a:solidFill>
            <a:srgbClr val="FFC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45720" rIns="18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CH" b="1" dirty="0">
                <a:solidFill>
                  <a:srgbClr val="000000"/>
                </a:solidFill>
                <a:latin typeface="Arial Narrow" panose="020B0606020202030204" pitchFamily="34" charset="0"/>
              </a:rPr>
              <a:t>Standard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83579" y="4433888"/>
            <a:ext cx="78809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 </a:t>
            </a:r>
            <a:endParaRPr lang="de-CH" b="1" dirty="0"/>
          </a:p>
          <a:p>
            <a:r>
              <a:rPr lang="de-CH" b="1" dirty="0"/>
              <a:t>Ein Weiterbildungsangebot des Institut Weiterbildung und Beratung PH FHNW</a:t>
            </a:r>
            <a:endParaRPr lang="de-CH" sz="1600" dirty="0"/>
          </a:p>
          <a:p>
            <a:r>
              <a:rPr lang="de-CH" sz="1600" dirty="0" err="1">
                <a:hlinkClick r:id="rId3"/>
              </a:rPr>
              <a:t>Luuise</a:t>
            </a:r>
            <a:r>
              <a:rPr lang="de-CH" sz="1600" dirty="0">
                <a:hlinkClick r:id="rId3"/>
              </a:rPr>
              <a:t>-Webseite der PH FHNW</a:t>
            </a:r>
            <a:endParaRPr lang="de-CH" sz="1600" dirty="0"/>
          </a:p>
          <a:p>
            <a:r>
              <a:rPr lang="de-CH" sz="1600" dirty="0" err="1"/>
              <a:t>Luuise</a:t>
            </a:r>
            <a:r>
              <a:rPr lang="de-CH" sz="1600" dirty="0"/>
              <a:t> als Teil des Projekts </a:t>
            </a:r>
            <a:r>
              <a:rPr lang="de-DE" sz="1600" dirty="0">
                <a:hlinkClick r:id="rId4"/>
              </a:rPr>
              <a:t>Lehren und Lernen sichtbar machen</a:t>
            </a:r>
            <a:endParaRPr lang="de-DE" sz="1600" dirty="0"/>
          </a:p>
          <a:p>
            <a:endParaRPr lang="de-DE" sz="1600" dirty="0"/>
          </a:p>
          <a:p>
            <a:r>
              <a:rPr lang="de-CH" sz="1600" dirty="0"/>
              <a:t>Kontakt: </a:t>
            </a:r>
            <a:r>
              <a:rPr lang="de-CH" sz="1600" dirty="0" err="1"/>
              <a:t>Luuise</a:t>
            </a:r>
            <a:r>
              <a:rPr lang="de-CH" sz="1600" dirty="0"/>
              <a:t>-Programmleitung </a:t>
            </a:r>
            <a:r>
              <a:rPr lang="de-CH" sz="1600" dirty="0">
                <a:hlinkClick r:id="rId5"/>
              </a:rPr>
              <a:t>kathrin.pirani@fhnw.ch</a:t>
            </a:r>
            <a:r>
              <a:rPr lang="de-CH" sz="1600" dirty="0"/>
              <a:t> und </a:t>
            </a:r>
            <a:r>
              <a:rPr lang="de-CH" sz="1600" dirty="0">
                <a:hlinkClick r:id="rId6"/>
              </a:rPr>
              <a:t>philipp.schmid@fhnw.ch</a:t>
            </a:r>
            <a:r>
              <a:rPr lang="de-CH" sz="1600" dirty="0"/>
              <a:t>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7" y="2090057"/>
            <a:ext cx="6998168" cy="234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521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611188" y="4062123"/>
            <a:ext cx="7848600" cy="0"/>
          </a:xfrm>
          <a:prstGeom prst="line">
            <a:avLst/>
          </a:prstGeom>
          <a:ln w="28575">
            <a:solidFill>
              <a:srgbClr val="0070C0"/>
            </a:solidFill>
            <a:headEnd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ln>
                <a:solidFill>
                  <a:srgbClr val="0070C0"/>
                </a:solidFill>
              </a:ln>
              <a:solidFill>
                <a:prstClr val="black"/>
              </a:solidFill>
              <a:latin typeface="Trebuchet MS"/>
              <a:ea typeface="ＭＳ Ｐゴシック" pitchFamily="1" charset="-128"/>
              <a:cs typeface="Trebuchet MS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 rot="16200000">
            <a:off x="1010100" y="5322981"/>
            <a:ext cx="15738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b="1" dirty="0">
                <a:solidFill>
                  <a:srgbClr val="0070C0"/>
                </a:solidFill>
                <a:latin typeface="Trebuchet MS"/>
                <a:cs typeface="Trebuchet MS"/>
              </a:rPr>
              <a:t>Herbstferien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 rot="16200000">
            <a:off x="4559690" y="5204381"/>
            <a:ext cx="18341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b="1" dirty="0">
                <a:solidFill>
                  <a:srgbClr val="0070C0"/>
                </a:solidFill>
                <a:latin typeface="Trebuchet MS"/>
                <a:cs typeface="Trebuchet MS"/>
              </a:rPr>
              <a:t>Frühlingsferien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 rot="16200000">
            <a:off x="7281811" y="5322981"/>
            <a:ext cx="17187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b="1" dirty="0">
                <a:solidFill>
                  <a:srgbClr val="0070C0"/>
                </a:solidFill>
                <a:latin typeface="Trebuchet MS"/>
                <a:cs typeface="Trebuchet MS"/>
              </a:rPr>
              <a:t>Sommerferien</a:t>
            </a:r>
          </a:p>
        </p:txBody>
      </p:sp>
      <p:grpSp>
        <p:nvGrpSpPr>
          <p:cNvPr id="12" name="Gruppierung 61"/>
          <p:cNvGrpSpPr>
            <a:grpSpLocks/>
          </p:cNvGrpSpPr>
          <p:nvPr/>
        </p:nvGrpSpPr>
        <p:grpSpPr bwMode="auto">
          <a:xfrm>
            <a:off x="1740" y="1019679"/>
            <a:ext cx="1462597" cy="4692868"/>
            <a:chOff x="748" y="1227625"/>
            <a:chExt cx="1463543" cy="4692807"/>
          </a:xfrm>
        </p:grpSpPr>
        <p:grpSp>
          <p:nvGrpSpPr>
            <p:cNvPr id="13" name="Gruppierung 57"/>
            <p:cNvGrpSpPr>
              <a:grpSpLocks/>
            </p:cNvGrpSpPr>
            <p:nvPr/>
          </p:nvGrpSpPr>
          <p:grpSpPr bwMode="auto">
            <a:xfrm>
              <a:off x="1086785" y="1227625"/>
              <a:ext cx="377506" cy="4692807"/>
              <a:chOff x="1086785" y="1227625"/>
              <a:chExt cx="377506" cy="4692807"/>
            </a:xfrm>
          </p:grpSpPr>
          <p:sp>
            <p:nvSpPr>
              <p:cNvPr id="15" name="Text Box 10"/>
              <p:cNvSpPr txBox="1">
                <a:spLocks noChangeArrowheads="1"/>
              </p:cNvSpPr>
              <p:nvPr/>
            </p:nvSpPr>
            <p:spPr bwMode="auto">
              <a:xfrm rot="16200000">
                <a:off x="-156963" y="2510106"/>
                <a:ext cx="2903735" cy="338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 sz="1600" dirty="0">
                    <a:solidFill>
                      <a:prstClr val="black"/>
                    </a:solidFill>
                    <a:latin typeface="Trebuchet MS"/>
                    <a:cs typeface="Trebuchet MS"/>
                  </a:rPr>
                  <a:t>Informationsanlass (0.5 Std)</a:t>
                </a:r>
              </a:p>
            </p:txBody>
          </p:sp>
          <p:sp>
            <p:nvSpPr>
              <p:cNvPr id="17" name="AutoShape 5"/>
              <p:cNvSpPr>
                <a:spLocks noChangeArrowheads="1"/>
              </p:cNvSpPr>
              <p:nvPr/>
            </p:nvSpPr>
            <p:spPr bwMode="auto">
              <a:xfrm>
                <a:off x="1187552" y="4293068"/>
                <a:ext cx="217487" cy="215900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prstClr val="black"/>
                  </a:solidFill>
                  <a:latin typeface="Trebuchet MS"/>
                  <a:cs typeface="Trebuchet MS"/>
                </a:endParaRPr>
              </a:p>
            </p:txBody>
          </p:sp>
          <p:sp>
            <p:nvSpPr>
              <p:cNvPr id="18" name="Text Box 11"/>
              <p:cNvSpPr txBox="1">
                <a:spLocks noChangeArrowheads="1"/>
              </p:cNvSpPr>
              <p:nvPr/>
            </p:nvSpPr>
            <p:spPr bwMode="auto">
              <a:xfrm rot="16200000">
                <a:off x="590945" y="5055020"/>
                <a:ext cx="1361252" cy="369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 b="1" dirty="0">
                    <a:solidFill>
                      <a:prstClr val="black"/>
                    </a:solidFill>
                    <a:latin typeface="Trebuchet MS"/>
                    <a:cs typeface="Trebuchet MS"/>
                  </a:rPr>
                  <a:t>September</a:t>
                </a:r>
              </a:p>
            </p:txBody>
          </p:sp>
        </p:grpSp>
        <p:sp>
          <p:nvSpPr>
            <p:cNvPr id="14" name="Line 36"/>
            <p:cNvSpPr>
              <a:spLocks noChangeShapeType="1"/>
            </p:cNvSpPr>
            <p:nvPr/>
          </p:nvSpPr>
          <p:spPr bwMode="auto">
            <a:xfrm>
              <a:off x="748" y="4076720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CH">
                <a:solidFill>
                  <a:prstClr val="black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20" name="Gruppierung 63"/>
          <p:cNvGrpSpPr>
            <a:grpSpLocks/>
          </p:cNvGrpSpPr>
          <p:nvPr/>
        </p:nvGrpSpPr>
        <p:grpSpPr bwMode="auto">
          <a:xfrm>
            <a:off x="3436923" y="1476449"/>
            <a:ext cx="1674010" cy="3659686"/>
            <a:chOff x="3456736" y="1673084"/>
            <a:chExt cx="1674490" cy="3659497"/>
          </a:xfrm>
        </p:grpSpPr>
        <p:grpSp>
          <p:nvGrpSpPr>
            <p:cNvPr id="25" name="Gruppierung 59"/>
            <p:cNvGrpSpPr>
              <a:grpSpLocks/>
            </p:cNvGrpSpPr>
            <p:nvPr/>
          </p:nvGrpSpPr>
          <p:grpSpPr bwMode="auto">
            <a:xfrm>
              <a:off x="4484710" y="1673084"/>
              <a:ext cx="646516" cy="3659497"/>
              <a:chOff x="4484710" y="1673084"/>
              <a:chExt cx="646516" cy="3659497"/>
            </a:xfrm>
          </p:grpSpPr>
          <p:sp>
            <p:nvSpPr>
              <p:cNvPr id="27" name="Text Box 27"/>
              <p:cNvSpPr txBox="1">
                <a:spLocks noChangeArrowheads="1"/>
              </p:cNvSpPr>
              <p:nvPr/>
            </p:nvSpPr>
            <p:spPr bwMode="auto">
              <a:xfrm rot="16200000">
                <a:off x="3587985" y="2569809"/>
                <a:ext cx="2439966" cy="646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 b="1" dirty="0">
                    <a:solidFill>
                      <a:srgbClr val="FF0000"/>
                    </a:solidFill>
                    <a:latin typeface="Trebuchet MS"/>
                    <a:cs typeface="Trebuchet MS"/>
                  </a:rPr>
                  <a:t>Zwischenstopp</a:t>
                </a:r>
                <a:r>
                  <a:rPr lang="de-CH" dirty="0">
                    <a:solidFill>
                      <a:prstClr val="black"/>
                    </a:solidFill>
                    <a:latin typeface="Trebuchet MS"/>
                    <a:cs typeface="Trebuchet MS"/>
                  </a:rPr>
                  <a:t> </a:t>
                </a:r>
                <a:r>
                  <a:rPr lang="de-CH" sz="1600" spc="-100" dirty="0">
                    <a:solidFill>
                      <a:prstClr val="black"/>
                    </a:solidFill>
                    <a:latin typeface="Trebuchet MS"/>
                    <a:cs typeface="Trebuchet MS"/>
                  </a:rPr>
                  <a:t>(</a:t>
                </a:r>
                <a:r>
                  <a:rPr lang="de-CH" sz="1600" dirty="0">
                    <a:solidFill>
                      <a:prstClr val="black"/>
                    </a:solidFill>
                    <a:latin typeface="Trebuchet MS"/>
                  </a:rPr>
                  <a:t>2 Std)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 b="1" dirty="0">
                    <a:solidFill>
                      <a:prstClr val="white">
                        <a:lumMod val="50000"/>
                      </a:prstClr>
                    </a:solidFill>
                    <a:latin typeface="Trebuchet MS"/>
                    <a:cs typeface="Trebuchet MS"/>
                  </a:rPr>
                  <a:t>kollegiales Berichten</a:t>
                </a:r>
              </a:p>
            </p:txBody>
          </p:sp>
          <p:sp>
            <p:nvSpPr>
              <p:cNvPr id="29" name="AutoShape 25"/>
              <p:cNvSpPr>
                <a:spLocks noChangeArrowheads="1"/>
              </p:cNvSpPr>
              <p:nvPr/>
            </p:nvSpPr>
            <p:spPr bwMode="auto">
              <a:xfrm>
                <a:off x="4716463" y="4292600"/>
                <a:ext cx="217487" cy="2159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prstClr val="black"/>
                  </a:solidFill>
                  <a:latin typeface="Trebuchet MS"/>
                  <a:cs typeface="Trebuchet MS"/>
                </a:endParaRPr>
              </a:p>
            </p:txBody>
          </p:sp>
          <p:sp>
            <p:nvSpPr>
              <p:cNvPr id="30" name="Text Box 26"/>
              <p:cNvSpPr txBox="1">
                <a:spLocks noChangeArrowheads="1"/>
              </p:cNvSpPr>
              <p:nvPr/>
            </p:nvSpPr>
            <p:spPr bwMode="auto">
              <a:xfrm rot="16200000">
                <a:off x="4353968" y="4686134"/>
                <a:ext cx="923456" cy="36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 b="1" dirty="0">
                    <a:solidFill>
                      <a:prstClr val="black"/>
                    </a:solidFill>
                    <a:latin typeface="Trebuchet MS"/>
                    <a:cs typeface="Trebuchet MS"/>
                  </a:rPr>
                  <a:t>März</a:t>
                </a:r>
              </a:p>
            </p:txBody>
          </p:sp>
        </p:grpSp>
        <p:sp>
          <p:nvSpPr>
            <p:cNvPr id="26" name="Line 52"/>
            <p:cNvSpPr>
              <a:spLocks noChangeShapeType="1"/>
            </p:cNvSpPr>
            <p:nvPr/>
          </p:nvSpPr>
          <p:spPr bwMode="auto">
            <a:xfrm>
              <a:off x="3456736" y="4076719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CH">
                <a:solidFill>
                  <a:prstClr val="black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36" name="Gruppierung 60"/>
          <p:cNvGrpSpPr>
            <a:grpSpLocks/>
          </p:cNvGrpSpPr>
          <p:nvPr/>
        </p:nvGrpSpPr>
        <p:grpSpPr bwMode="auto">
          <a:xfrm>
            <a:off x="7250908" y="598005"/>
            <a:ext cx="646331" cy="4377215"/>
            <a:chOff x="7137228" y="763279"/>
            <a:chExt cx="558371" cy="4377245"/>
          </a:xfrm>
        </p:grpSpPr>
        <p:sp>
          <p:nvSpPr>
            <p:cNvPr id="41" name="Text Box 14"/>
            <p:cNvSpPr txBox="1">
              <a:spLocks noChangeArrowheads="1"/>
            </p:cNvSpPr>
            <p:nvPr/>
          </p:nvSpPr>
          <p:spPr bwMode="auto">
            <a:xfrm rot="16200000">
              <a:off x="5757134" y="2143373"/>
              <a:ext cx="3318559" cy="558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b="1" dirty="0">
                  <a:solidFill>
                    <a:srgbClr val="FF0000"/>
                  </a:solidFill>
                  <a:latin typeface="Trebuchet MS"/>
                  <a:cs typeface="Trebuchet MS"/>
                </a:rPr>
                <a:t>Erfahrungsaustauch</a:t>
              </a:r>
              <a:r>
                <a:rPr lang="de-CH" b="1" dirty="0">
                  <a:solidFill>
                    <a:prstClr val="black"/>
                  </a:solidFill>
                  <a:latin typeface="Trebuchet MS"/>
                  <a:cs typeface="Trebuchet MS"/>
                </a:rPr>
                <a:t> </a:t>
              </a:r>
              <a:r>
                <a:rPr lang="de-CH" sz="1600" dirty="0">
                  <a:solidFill>
                    <a:prstClr val="black"/>
                  </a:solidFill>
                  <a:latin typeface="Trebuchet MS"/>
                </a:rPr>
                <a:t>(1.5 Std)</a:t>
              </a:r>
              <a:br>
                <a:rPr lang="de-CH" b="1" dirty="0">
                  <a:solidFill>
                    <a:prstClr val="black"/>
                  </a:solidFill>
                  <a:latin typeface="Trebuchet MS"/>
                  <a:cs typeface="Trebuchet MS"/>
                </a:rPr>
              </a:br>
              <a:r>
                <a:rPr lang="de-CH" b="1" dirty="0">
                  <a:solidFill>
                    <a:srgbClr val="808080"/>
                  </a:solidFill>
                  <a:latin typeface="Trebuchet MS"/>
                </a:rPr>
                <a:t>Wissenstransfer </a:t>
              </a:r>
              <a:endParaRPr lang="de-CH" sz="2000" b="1" dirty="0">
                <a:solidFill>
                  <a:prstClr val="black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3" name="AutoShape 7"/>
            <p:cNvSpPr>
              <a:spLocks noChangeArrowheads="1"/>
            </p:cNvSpPr>
            <p:nvPr/>
          </p:nvSpPr>
          <p:spPr bwMode="auto">
            <a:xfrm>
              <a:off x="7239150" y="4267418"/>
              <a:ext cx="217487" cy="2159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prstClr val="black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4" name="Text Box 26"/>
            <p:cNvSpPr txBox="1">
              <a:spLocks noChangeArrowheads="1"/>
            </p:cNvSpPr>
            <p:nvPr/>
          </p:nvSpPr>
          <p:spPr bwMode="auto">
            <a:xfrm rot="16200000">
              <a:off x="7027905" y="4661000"/>
              <a:ext cx="639978" cy="319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b="1" dirty="0">
                  <a:solidFill>
                    <a:prstClr val="black"/>
                  </a:solidFill>
                  <a:latin typeface="Trebuchet MS"/>
                  <a:cs typeface="Trebuchet MS"/>
                </a:rPr>
                <a:t>Mai</a:t>
              </a:r>
            </a:p>
          </p:txBody>
        </p:sp>
      </p:grpSp>
      <p:grpSp>
        <p:nvGrpSpPr>
          <p:cNvPr id="46" name="Gruppierung 62"/>
          <p:cNvGrpSpPr>
            <a:grpSpLocks/>
          </p:cNvGrpSpPr>
          <p:nvPr/>
        </p:nvGrpSpPr>
        <p:grpSpPr bwMode="auto">
          <a:xfrm>
            <a:off x="872203" y="1182719"/>
            <a:ext cx="1628001" cy="4276715"/>
            <a:chOff x="864348" y="1359674"/>
            <a:chExt cx="1624198" cy="4276763"/>
          </a:xfrm>
        </p:grpSpPr>
        <p:grpSp>
          <p:nvGrpSpPr>
            <p:cNvPr id="51" name="Gruppierung 58"/>
            <p:cNvGrpSpPr>
              <a:grpSpLocks/>
            </p:cNvGrpSpPr>
            <p:nvPr/>
          </p:nvGrpSpPr>
          <p:grpSpPr bwMode="auto">
            <a:xfrm>
              <a:off x="1813020" y="1359674"/>
              <a:ext cx="675526" cy="4276763"/>
              <a:chOff x="1813020" y="1359674"/>
              <a:chExt cx="675526" cy="4276763"/>
            </a:xfrm>
          </p:grpSpPr>
          <p:sp>
            <p:nvSpPr>
              <p:cNvPr id="53" name="Text Box 12"/>
              <p:cNvSpPr txBox="1">
                <a:spLocks noChangeArrowheads="1"/>
              </p:cNvSpPr>
              <p:nvPr/>
            </p:nvSpPr>
            <p:spPr bwMode="auto">
              <a:xfrm rot="16200000">
                <a:off x="766413" y="2406281"/>
                <a:ext cx="2768739" cy="675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 b="1" dirty="0" err="1">
                    <a:solidFill>
                      <a:srgbClr val="FF0000"/>
                    </a:solidFill>
                    <a:latin typeface="Trebuchet MS"/>
                    <a:cs typeface="Trebuchet MS"/>
                  </a:rPr>
                  <a:t>Luuise</a:t>
                </a:r>
                <a:r>
                  <a:rPr lang="de-CH" b="1" dirty="0">
                    <a:solidFill>
                      <a:srgbClr val="FF0000"/>
                    </a:solidFill>
                    <a:latin typeface="Trebuchet MS"/>
                    <a:cs typeface="Trebuchet MS"/>
                  </a:rPr>
                  <a:t>-Starttag</a:t>
                </a:r>
                <a:r>
                  <a:rPr lang="de-CH" b="1" dirty="0">
                    <a:solidFill>
                      <a:prstClr val="black"/>
                    </a:solidFill>
                    <a:latin typeface="Trebuchet MS"/>
                    <a:cs typeface="Trebuchet MS"/>
                  </a:rPr>
                  <a:t> </a:t>
                </a:r>
                <a:r>
                  <a:rPr lang="de-CH" sz="1600" dirty="0">
                    <a:solidFill>
                      <a:prstClr val="black"/>
                    </a:solidFill>
                    <a:latin typeface="Trebuchet MS"/>
                  </a:rPr>
                  <a:t>(6.5 Std.)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 sz="2000" b="1" dirty="0">
                    <a:solidFill>
                      <a:srgbClr val="808080"/>
                    </a:solidFill>
                    <a:latin typeface="Trebuchet MS"/>
                    <a:cs typeface="Trebuchet MS"/>
                  </a:rPr>
                  <a:t>K</a:t>
                </a:r>
                <a:r>
                  <a:rPr lang="de-CH" b="1" dirty="0">
                    <a:solidFill>
                      <a:srgbClr val="808080"/>
                    </a:solidFill>
                    <a:latin typeface="Trebuchet MS"/>
                    <a:cs typeface="Trebuchet MS"/>
                  </a:rPr>
                  <a:t>nacknuss/Planung</a:t>
                </a:r>
              </a:p>
            </p:txBody>
          </p:sp>
          <p:sp>
            <p:nvSpPr>
              <p:cNvPr id="55" name="AutoShape 6"/>
              <p:cNvSpPr>
                <a:spLocks noChangeArrowheads="1"/>
              </p:cNvSpPr>
              <p:nvPr/>
            </p:nvSpPr>
            <p:spPr bwMode="auto">
              <a:xfrm>
                <a:off x="2124075" y="4292600"/>
                <a:ext cx="217488" cy="21590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FF0000"/>
                  </a:solidFill>
                  <a:latin typeface="Trebuchet MS"/>
                  <a:cs typeface="Trebuchet MS"/>
                </a:endParaRPr>
              </a:p>
            </p:txBody>
          </p:sp>
          <p:sp>
            <p:nvSpPr>
              <p:cNvPr id="56" name="Text Box 13"/>
              <p:cNvSpPr txBox="1">
                <a:spLocks noChangeArrowheads="1"/>
              </p:cNvSpPr>
              <p:nvPr/>
            </p:nvSpPr>
            <p:spPr bwMode="auto">
              <a:xfrm rot="16200000">
                <a:off x="1702058" y="4921442"/>
                <a:ext cx="1061521" cy="368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 b="1" dirty="0">
                    <a:solidFill>
                      <a:prstClr val="black"/>
                    </a:solidFill>
                    <a:latin typeface="Trebuchet MS"/>
                    <a:cs typeface="Trebuchet MS"/>
                  </a:rPr>
                  <a:t>Oktober</a:t>
                </a:r>
              </a:p>
            </p:txBody>
          </p:sp>
        </p:grpSp>
        <p:sp>
          <p:nvSpPr>
            <p:cNvPr id="52" name="Line 42"/>
            <p:cNvSpPr>
              <a:spLocks noChangeShapeType="1"/>
            </p:cNvSpPr>
            <p:nvPr/>
          </p:nvSpPr>
          <p:spPr bwMode="auto">
            <a:xfrm>
              <a:off x="864348" y="4076720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CH">
                <a:solidFill>
                  <a:prstClr val="black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77" name="Fensterinhalt horizontal verschieben 76"/>
          <p:cNvSpPr/>
          <p:nvPr/>
        </p:nvSpPr>
        <p:spPr bwMode="auto">
          <a:xfrm>
            <a:off x="-2494627" y="-7519"/>
            <a:ext cx="2405847" cy="843379"/>
          </a:xfrm>
          <a:prstGeom prst="horizontalScroll">
            <a:avLst/>
          </a:prstGeom>
          <a:solidFill>
            <a:srgbClr val="BBE0E3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r>
              <a:rPr lang="de-CH" sz="16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LUUISE – Kick-off</a:t>
            </a:r>
            <a:br>
              <a:rPr lang="de-CH" sz="1600" kern="0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endParaRPr lang="de-CH" sz="16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9" name="Textfeld 78"/>
          <p:cNvSpPr txBox="1"/>
          <p:nvPr/>
        </p:nvSpPr>
        <p:spPr>
          <a:xfrm rot="20238491">
            <a:off x="2968519" y="5257079"/>
            <a:ext cx="1217185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CH" sz="1600" dirty="0">
                <a:solidFill>
                  <a:prstClr val="black"/>
                </a:solidFill>
                <a:latin typeface="Arial Narrow" panose="020B0606020202030204" pitchFamily="34" charset="0"/>
              </a:rPr>
              <a:t>Beginn auch in anderem Monat</a:t>
            </a:r>
          </a:p>
        </p:txBody>
      </p:sp>
      <p:sp>
        <p:nvSpPr>
          <p:cNvPr id="75" name="AutoShape 5"/>
          <p:cNvSpPr>
            <a:spLocks noChangeArrowheads="1"/>
          </p:cNvSpPr>
          <p:nvPr/>
        </p:nvSpPr>
        <p:spPr bwMode="auto">
          <a:xfrm>
            <a:off x="597965" y="4085161"/>
            <a:ext cx="217346" cy="215903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76" name="Text Box 10"/>
          <p:cNvSpPr txBox="1">
            <a:spLocks noChangeArrowheads="1"/>
          </p:cNvSpPr>
          <p:nvPr/>
        </p:nvSpPr>
        <p:spPr bwMode="auto">
          <a:xfrm rot="16200000">
            <a:off x="-125398" y="2848744"/>
            <a:ext cx="16738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sz="1600" dirty="0">
                <a:solidFill>
                  <a:prstClr val="black"/>
                </a:solidFill>
                <a:latin typeface="Trebuchet MS"/>
                <a:cs typeface="Trebuchet MS"/>
              </a:rPr>
              <a:t>Gespräch mit SL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76765" y="6429222"/>
            <a:ext cx="1636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de-CH" sz="1400" i="1" dirty="0">
                <a:solidFill>
                  <a:prstClr val="black"/>
                </a:solidFill>
              </a:rPr>
              <a:t>SL=Schulleitun</a:t>
            </a:r>
            <a:r>
              <a:rPr lang="de-CH" sz="1400" dirty="0">
                <a:solidFill>
                  <a:prstClr val="black"/>
                </a:solidFill>
              </a:rPr>
              <a:t>g</a:t>
            </a:r>
            <a:endParaRPr lang="de-CH" dirty="0">
              <a:solidFill>
                <a:srgbClr val="000000"/>
              </a:solidFill>
            </a:endParaRPr>
          </a:p>
        </p:txBody>
      </p:sp>
      <p:grpSp>
        <p:nvGrpSpPr>
          <p:cNvPr id="57" name="Gruppierung 56"/>
          <p:cNvGrpSpPr/>
          <p:nvPr/>
        </p:nvGrpSpPr>
        <p:grpSpPr>
          <a:xfrm>
            <a:off x="2321763" y="1741606"/>
            <a:ext cx="5048731" cy="1800200"/>
            <a:chOff x="2321763" y="1947884"/>
            <a:chExt cx="5048731" cy="1800200"/>
          </a:xfrm>
        </p:grpSpPr>
        <p:grpSp>
          <p:nvGrpSpPr>
            <p:cNvPr id="65" name="Gruppierung 66"/>
            <p:cNvGrpSpPr>
              <a:grpSpLocks/>
            </p:cNvGrpSpPr>
            <p:nvPr/>
          </p:nvGrpSpPr>
          <p:grpSpPr bwMode="auto">
            <a:xfrm>
              <a:off x="2321763" y="1947884"/>
              <a:ext cx="5048731" cy="1800200"/>
              <a:chOff x="2421222" y="3138590"/>
              <a:chExt cx="4821125" cy="1800798"/>
            </a:xfrm>
          </p:grpSpPr>
          <p:sp>
            <p:nvSpPr>
              <p:cNvPr id="67" name="AutoShape 56"/>
              <p:cNvSpPr>
                <a:spLocks noChangeArrowheads="1"/>
              </p:cNvSpPr>
              <p:nvPr/>
            </p:nvSpPr>
            <p:spPr bwMode="auto">
              <a:xfrm>
                <a:off x="2545753" y="3138590"/>
                <a:ext cx="4696594" cy="1800798"/>
              </a:xfrm>
              <a:prstGeom prst="homePlate">
                <a:avLst>
                  <a:gd name="adj" fmla="val 39939"/>
                </a:avLst>
              </a:prstGeom>
              <a:solidFill>
                <a:srgbClr val="B2B2B2">
                  <a:alpha val="2901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dirty="0">
                  <a:solidFill>
                    <a:prstClr val="white">
                      <a:lumMod val="85000"/>
                    </a:prstClr>
                  </a:solidFill>
                  <a:latin typeface="Trebuchet MS"/>
                  <a:ea typeface="ＭＳ Ｐゴシック" pitchFamily="1" charset="-128"/>
                  <a:cs typeface="Trebuchet MS"/>
                </a:endParaRPr>
              </a:p>
            </p:txBody>
          </p:sp>
          <p:sp>
            <p:nvSpPr>
              <p:cNvPr id="68" name="Text Box 23"/>
              <p:cNvSpPr txBox="1">
                <a:spLocks noChangeArrowheads="1"/>
              </p:cNvSpPr>
              <p:nvPr/>
            </p:nvSpPr>
            <p:spPr bwMode="auto">
              <a:xfrm>
                <a:off x="2421222" y="3360270"/>
                <a:ext cx="2160204" cy="1077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sz="1600" b="1" dirty="0">
                  <a:solidFill>
                    <a:srgbClr val="7F7F7F"/>
                  </a:solidFill>
                  <a:latin typeface="Trebuchet MS"/>
                  <a:ea typeface="ＭＳ Ｐゴシック" pitchFamily="1" charset="-128"/>
                  <a:cs typeface="Trebuchet MS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CH" sz="1600" b="1" dirty="0">
                    <a:solidFill>
                      <a:srgbClr val="7F7F7F"/>
                    </a:solidFill>
                    <a:latin typeface="Trebuchet MS"/>
                    <a:ea typeface="ＭＳ Ｐゴシック" pitchFamily="1" charset="-128"/>
                    <a:cs typeface="Trebuchet MS"/>
                  </a:rPr>
                  <a:t>E-Mail-Beratung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sz="1600" b="1" dirty="0">
                  <a:solidFill>
                    <a:srgbClr val="7F7F7F"/>
                  </a:solidFill>
                  <a:latin typeface="Trebuchet MS"/>
                  <a:ea typeface="ＭＳ Ｐゴシック" pitchFamily="1" charset="-128"/>
                  <a:cs typeface="Trebuchet MS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CH" sz="1600" b="1" dirty="0">
                    <a:solidFill>
                      <a:srgbClr val="7F7F7F"/>
                    </a:solidFill>
                    <a:latin typeface="Trebuchet MS"/>
                    <a:ea typeface="ＭＳ Ｐゴシック" pitchFamily="1" charset="-128"/>
                    <a:cs typeface="Trebuchet MS"/>
                  </a:rPr>
                  <a:t>Umsetzung </a:t>
                </a:r>
                <a:r>
                  <a:rPr lang="de-CH" sz="1600" b="1" dirty="0" err="1">
                    <a:solidFill>
                      <a:srgbClr val="7F7F7F"/>
                    </a:solidFill>
                    <a:latin typeface="Trebuchet MS"/>
                    <a:ea typeface="ＭＳ Ｐゴシック" pitchFamily="1" charset="-128"/>
                    <a:cs typeface="Trebuchet MS"/>
                  </a:rPr>
                  <a:t>Luuise</a:t>
                </a:r>
                <a:endParaRPr lang="de-CH" sz="1600" b="1" dirty="0">
                  <a:solidFill>
                    <a:srgbClr val="7F7F7F"/>
                  </a:solidFill>
                  <a:latin typeface="Trebuchet MS"/>
                  <a:ea typeface="ＭＳ Ｐゴシック" pitchFamily="1" charset="-128"/>
                  <a:cs typeface="Trebuchet MS"/>
                </a:endParaRPr>
              </a:p>
            </p:txBody>
          </p:sp>
        </p:grpSp>
        <p:cxnSp>
          <p:nvCxnSpPr>
            <p:cNvPr id="59" name="Gerade Verbindung 58"/>
            <p:cNvCxnSpPr/>
            <p:nvPr/>
          </p:nvCxnSpPr>
          <p:spPr bwMode="auto">
            <a:xfrm>
              <a:off x="2657792" y="2847190"/>
              <a:ext cx="1676400" cy="15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 Box 23"/>
            <p:cNvSpPr txBox="1">
              <a:spLocks noChangeArrowheads="1"/>
            </p:cNvSpPr>
            <p:nvPr/>
          </p:nvSpPr>
          <p:spPr bwMode="auto">
            <a:xfrm>
              <a:off x="5082618" y="2451847"/>
              <a:ext cx="226218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CH" sz="1600" b="1" dirty="0">
                <a:solidFill>
                  <a:srgbClr val="7F7F7F"/>
                </a:solidFill>
                <a:latin typeface="Trebuchet MS"/>
                <a:ea typeface="ＭＳ Ｐゴシック" pitchFamily="1" charset="-128"/>
                <a:cs typeface="Trebuchet MS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CH" sz="1600" b="1" dirty="0">
                  <a:solidFill>
                    <a:srgbClr val="7F7F7F"/>
                  </a:solidFill>
                  <a:latin typeface="Trebuchet MS"/>
                  <a:ea typeface="ＭＳ Ｐゴシック" pitchFamily="1" charset="-128"/>
                  <a:cs typeface="Trebuchet MS"/>
                </a:rPr>
                <a:t>Umsetzung </a:t>
              </a:r>
              <a:r>
                <a:rPr lang="de-CH" sz="1600" b="1" dirty="0" err="1">
                  <a:solidFill>
                    <a:srgbClr val="7F7F7F"/>
                  </a:solidFill>
                  <a:latin typeface="Trebuchet MS"/>
                  <a:ea typeface="ＭＳ Ｐゴシック" pitchFamily="1" charset="-128"/>
                  <a:cs typeface="Trebuchet MS"/>
                </a:rPr>
                <a:t>Luuise</a:t>
              </a:r>
              <a:endParaRPr lang="de-CH" sz="1600" b="1" dirty="0">
                <a:solidFill>
                  <a:srgbClr val="7F7F7F"/>
                </a:solidFill>
                <a:latin typeface="Trebuchet MS"/>
                <a:ea typeface="ＭＳ Ｐゴシック" pitchFamily="1" charset="-128"/>
                <a:cs typeface="Trebuchet MS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CH" sz="1600" b="1" dirty="0">
                <a:solidFill>
                  <a:srgbClr val="7F7F7F"/>
                </a:solidFill>
                <a:latin typeface="Trebuchet MS"/>
                <a:ea typeface="ＭＳ Ｐゴシック" pitchFamily="1" charset="-128"/>
                <a:cs typeface="Trebuchet MS"/>
              </a:endParaRPr>
            </a:p>
          </p:txBody>
        </p:sp>
      </p:grpSp>
      <p:sp>
        <p:nvSpPr>
          <p:cNvPr id="33" name="Foliennummernplatzhalter 32"/>
          <p:cNvSpPr>
            <a:spLocks noGrp="1"/>
          </p:cNvSpPr>
          <p:nvPr>
            <p:ph type="sldNum" sz="quarter" idx="4"/>
          </p:nvPr>
        </p:nvSpPr>
        <p:spPr>
          <a:xfrm>
            <a:off x="6699250" y="6425410"/>
            <a:ext cx="2057400" cy="365125"/>
          </a:xfrm>
        </p:spPr>
        <p:txBody>
          <a:bodyPr/>
          <a:lstStyle/>
          <a:p>
            <a:fld id="{FA6F0233-50BB-4693-B631-9DE7E68DF783}" type="slidenum">
              <a:rPr lang="de-CH" smtClean="0">
                <a:solidFill>
                  <a:prstClr val="black"/>
                </a:solidFill>
              </a:rPr>
              <a:pPr/>
              <a:t>10</a:t>
            </a:fld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39434" y="652485"/>
            <a:ext cx="5957144" cy="513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6593" fontAlgn="base">
              <a:spcBef>
                <a:spcPct val="0"/>
              </a:spcBef>
              <a:spcAft>
                <a:spcPct val="0"/>
              </a:spcAft>
            </a:pPr>
            <a:r>
              <a:rPr lang="de-CH" sz="2735" b="1" dirty="0" err="1">
                <a:solidFill>
                  <a:prstClr val="black"/>
                </a:solidFill>
                <a:latin typeface="Trebuchet MS" pitchFamily="34" charset="0"/>
                <a:cs typeface="Times New Roman" pitchFamily="18" charset="0"/>
              </a:rPr>
              <a:t>Luuise</a:t>
            </a:r>
            <a:r>
              <a:rPr lang="de-CH" sz="2735" b="1" dirty="0">
                <a:solidFill>
                  <a:prstClr val="black"/>
                </a:solidFill>
                <a:latin typeface="Trebuchet MS" pitchFamily="34" charset="0"/>
                <a:cs typeface="Times New Roman" pitchFamily="18" charset="0"/>
              </a:rPr>
              <a:t>-Weiterbildung im Schuljahr</a:t>
            </a:r>
          </a:p>
        </p:txBody>
      </p:sp>
      <p:sp>
        <p:nvSpPr>
          <p:cNvPr id="45" name="Stern mit 6 Zacken 10">
            <a:extLst>
              <a:ext uri="{FF2B5EF4-FFF2-40B4-BE49-F238E27FC236}">
                <a16:creationId xmlns:a16="http://schemas.microsoft.com/office/drawing/2014/main" id="{9AA2DB8D-68A4-BC11-EF08-EEE572F23172}"/>
              </a:ext>
            </a:extLst>
          </p:cNvPr>
          <p:cNvSpPr/>
          <p:nvPr/>
        </p:nvSpPr>
        <p:spPr bwMode="auto">
          <a:xfrm>
            <a:off x="9341868" y="-7521"/>
            <a:ext cx="1324947" cy="1617411"/>
          </a:xfrm>
          <a:prstGeom prst="star6">
            <a:avLst/>
          </a:prstGeom>
          <a:solidFill>
            <a:srgbClr val="FFC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45720" rIns="18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CH" b="1" dirty="0">
                <a:solidFill>
                  <a:srgbClr val="000000"/>
                </a:solidFill>
                <a:latin typeface="Arial Narrow" panose="020B0606020202030204" pitchFamily="34" charset="0"/>
              </a:rPr>
              <a:t>Standard</a:t>
            </a:r>
          </a:p>
        </p:txBody>
      </p:sp>
    </p:spTree>
    <p:extLst>
      <p:ext uri="{BB962C8B-B14F-4D97-AF65-F5344CB8AC3E}">
        <p14:creationId xmlns:p14="http://schemas.microsoft.com/office/powerpoint/2010/main" val="23677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568552" y="2484523"/>
            <a:ext cx="2305050" cy="2471835"/>
            <a:chOff x="295" y="1707"/>
            <a:chExt cx="2314" cy="2268"/>
          </a:xfrm>
        </p:grpSpPr>
        <p:sp>
          <p:nvSpPr>
            <p:cNvPr id="33836" name="Rectangle 4"/>
            <p:cNvSpPr>
              <a:spLocks noChangeArrowheads="1"/>
            </p:cNvSpPr>
            <p:nvPr/>
          </p:nvSpPr>
          <p:spPr bwMode="auto">
            <a:xfrm>
              <a:off x="295" y="2251"/>
              <a:ext cx="2314" cy="154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3837" name="Line 5"/>
            <p:cNvSpPr>
              <a:spLocks noChangeShapeType="1"/>
            </p:cNvSpPr>
            <p:nvPr/>
          </p:nvSpPr>
          <p:spPr bwMode="auto">
            <a:xfrm>
              <a:off x="1429" y="2251"/>
              <a:ext cx="1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de-CH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3838" name="Line 6"/>
            <p:cNvSpPr>
              <a:spLocks noChangeShapeType="1"/>
            </p:cNvSpPr>
            <p:nvPr/>
          </p:nvSpPr>
          <p:spPr bwMode="auto">
            <a:xfrm>
              <a:off x="295" y="2977"/>
              <a:ext cx="231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de-CH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0194" name="AutoShape 7"/>
            <p:cNvSpPr>
              <a:spLocks noChangeArrowheads="1"/>
            </p:cNvSpPr>
            <p:nvPr/>
          </p:nvSpPr>
          <p:spPr bwMode="auto">
            <a:xfrm>
              <a:off x="295" y="1707"/>
              <a:ext cx="2314" cy="543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CH" sz="1172" b="1" dirty="0">
                  <a:solidFill>
                    <a:prstClr val="black"/>
                  </a:solidFill>
                  <a:latin typeface="Calibri"/>
                  <a:ea typeface="ＭＳ Ｐゴシック" pitchFamily="1" charset="-128"/>
                  <a:cs typeface="ＭＳ Ｐゴシック" pitchFamily="1" charset="-128"/>
                </a:rPr>
                <a:t>       </a:t>
              </a:r>
            </a:p>
          </p:txBody>
        </p:sp>
        <p:sp>
          <p:nvSpPr>
            <p:cNvPr id="33840" name="Text Box 8"/>
            <p:cNvSpPr txBox="1">
              <a:spLocks noChangeArrowheads="1"/>
            </p:cNvSpPr>
            <p:nvPr/>
          </p:nvSpPr>
          <p:spPr bwMode="auto">
            <a:xfrm>
              <a:off x="477" y="2432"/>
              <a:ext cx="908" cy="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sz="977" b="1" dirty="0">
                  <a:solidFill>
                    <a:prstClr val="black"/>
                  </a:solidFill>
                  <a:latin typeface="Tw Cen MT" pitchFamily="34" charset="0"/>
                </a:rPr>
                <a:t>Interne / Selbst-</a:t>
              </a:r>
            </a:p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sz="977" b="1" dirty="0">
                  <a:solidFill>
                    <a:prstClr val="black"/>
                  </a:solidFill>
                  <a:latin typeface="Tw Cen MT" pitchFamily="34" charset="0"/>
                </a:rPr>
                <a:t>Evaluation</a:t>
              </a:r>
              <a:endParaRPr lang="de-CH" sz="1172" b="1" dirty="0">
                <a:solidFill>
                  <a:prstClr val="black"/>
                </a:solidFill>
                <a:latin typeface="Tw Cen MT" pitchFamily="34" charset="0"/>
              </a:endParaRPr>
            </a:p>
          </p:txBody>
        </p:sp>
        <p:sp>
          <p:nvSpPr>
            <p:cNvPr id="33841" name="Text Box 9"/>
            <p:cNvSpPr txBox="1">
              <a:spLocks noChangeArrowheads="1"/>
            </p:cNvSpPr>
            <p:nvPr/>
          </p:nvSpPr>
          <p:spPr bwMode="auto">
            <a:xfrm>
              <a:off x="1565" y="2432"/>
              <a:ext cx="905" cy="409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sz="977" b="1" dirty="0">
                  <a:solidFill>
                    <a:prstClr val="black"/>
                  </a:solidFill>
                  <a:latin typeface="Tw Cen MT" pitchFamily="34" charset="0"/>
                </a:rPr>
                <a:t>Individual-</a:t>
              </a:r>
            </a:p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sz="977" b="1" dirty="0" err="1">
                  <a:solidFill>
                    <a:prstClr val="black"/>
                  </a:solidFill>
                  <a:latin typeface="Tw Cen MT" pitchFamily="34" charset="0"/>
                </a:rPr>
                <a:t>feedback</a:t>
              </a:r>
              <a:endParaRPr lang="de-CH" sz="1172" b="1" dirty="0">
                <a:solidFill>
                  <a:prstClr val="black"/>
                </a:solidFill>
                <a:latin typeface="Tw Cen MT" pitchFamily="34" charset="0"/>
              </a:endParaRPr>
            </a:p>
          </p:txBody>
        </p:sp>
        <p:sp>
          <p:nvSpPr>
            <p:cNvPr id="33842" name="Text Box 10"/>
            <p:cNvSpPr txBox="1">
              <a:spLocks noChangeArrowheads="1"/>
            </p:cNvSpPr>
            <p:nvPr/>
          </p:nvSpPr>
          <p:spPr bwMode="auto">
            <a:xfrm>
              <a:off x="1418" y="3094"/>
              <a:ext cx="1182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sz="977" b="1" dirty="0">
                  <a:solidFill>
                    <a:prstClr val="black"/>
                  </a:solidFill>
                  <a:latin typeface="Tw Cen MT" pitchFamily="34" charset="0"/>
                </a:rPr>
                <a:t>Mitarbeiterinnen- und Mitarbeiter -gespräch</a:t>
              </a:r>
              <a:endParaRPr lang="de-CH" sz="1172" b="1" dirty="0">
                <a:solidFill>
                  <a:prstClr val="black"/>
                </a:solidFill>
                <a:latin typeface="Tw Cen MT" pitchFamily="34" charset="0"/>
              </a:endParaRPr>
            </a:p>
          </p:txBody>
        </p:sp>
        <p:sp>
          <p:nvSpPr>
            <p:cNvPr id="33843" name="Text Box 11"/>
            <p:cNvSpPr txBox="1">
              <a:spLocks noChangeArrowheads="1"/>
            </p:cNvSpPr>
            <p:nvPr/>
          </p:nvSpPr>
          <p:spPr bwMode="auto">
            <a:xfrm>
              <a:off x="431" y="3133"/>
              <a:ext cx="9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 sz="977" b="1" dirty="0">
                  <a:solidFill>
                    <a:prstClr val="black"/>
                  </a:solidFill>
                  <a:latin typeface="Tw Cen MT" pitchFamily="34" charset="0"/>
                </a:rPr>
                <a:t>Führung des Qualitäts-managements</a:t>
              </a:r>
              <a:endParaRPr lang="de-CH" sz="1172" b="1" dirty="0">
                <a:solidFill>
                  <a:prstClr val="black"/>
                </a:solidFill>
                <a:latin typeface="Tw Cen MT" pitchFamily="34" charset="0"/>
              </a:endParaRPr>
            </a:p>
          </p:txBody>
        </p:sp>
        <p:sp>
          <p:nvSpPr>
            <p:cNvPr id="33845" name="Rectangle 13"/>
            <p:cNvSpPr>
              <a:spLocks noChangeArrowheads="1"/>
            </p:cNvSpPr>
            <p:nvPr/>
          </p:nvSpPr>
          <p:spPr bwMode="auto">
            <a:xfrm>
              <a:off x="295" y="3748"/>
              <a:ext cx="2314" cy="227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CH" sz="1172" b="1">
                  <a:solidFill>
                    <a:prstClr val="black"/>
                  </a:solidFill>
                  <a:latin typeface="Tw Cen MT" pitchFamily="34" charset="0"/>
                </a:rPr>
                <a:t>    Leitbilder</a:t>
              </a:r>
            </a:p>
          </p:txBody>
        </p:sp>
      </p:grpSp>
      <p:graphicFrame>
        <p:nvGraphicFramePr>
          <p:cNvPr id="268329" name="Group 41"/>
          <p:cNvGraphicFramePr>
            <a:graphicFrameLocks noGrp="1"/>
          </p:cNvGraphicFramePr>
          <p:nvPr>
            <p:ph type="tbl" idx="4294967295"/>
          </p:nvPr>
        </p:nvGraphicFramePr>
        <p:xfrm>
          <a:off x="3462728" y="874239"/>
          <a:ext cx="4640378" cy="408212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330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9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396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ＭＳ Ｐゴシック" pitchFamily="34" charset="-128"/>
                        </a:rPr>
                        <a:t>Individualfeedback  </a:t>
                      </a:r>
                    </a:p>
                  </a:txBody>
                  <a:tcPr marT="44647" marB="446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97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w Cen MT" pitchFamily="34" charset="0"/>
                          <a:ea typeface="ＭＳ Ｐゴシック" pitchFamily="34" charset="-128"/>
                          <a:cs typeface="+mn-cs"/>
                        </a:rPr>
                        <a:t>Unterrichts-integrierte Selbstevaluation (LUUISE)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marT="44647" marB="446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ＭＳ Ｐゴシック" pitchFamily="34" charset="-128"/>
                          <a:cs typeface="+mn-cs"/>
                        </a:rPr>
                        <a:t>Kollegiale Hospitation</a:t>
                      </a:r>
                    </a:p>
                  </a:txBody>
                  <a:tcPr marT="44647" marB="446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2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ＭＳ Ｐゴシック" pitchFamily="34" charset="-128"/>
                          <a:cs typeface="+mn-cs"/>
                        </a:rPr>
                        <a:t>Fallbesprechung</a:t>
                      </a:r>
                    </a:p>
                  </a:txBody>
                  <a:tcPr marT="44647" marB="446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de-CH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CH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ＭＳ Ｐゴシック" pitchFamily="34" charset="-128"/>
                          <a:cs typeface="+mn-cs"/>
                        </a:rPr>
                        <a:t>Schülerfeedback</a:t>
                      </a:r>
                      <a:br>
                        <a:rPr kumimoji="0" lang="de-CH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ＭＳ Ｐゴシック" pitchFamily="34" charset="-128"/>
                          <a:cs typeface="+mn-cs"/>
                        </a:rPr>
                      </a:br>
                      <a:r>
                        <a:rPr kumimoji="0" lang="de-CH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ＭＳ Ｐゴシック" pitchFamily="34" charset="-128"/>
                          <a:cs typeface="+mn-cs"/>
                        </a:rPr>
                        <a:t>z.B. dialogbasierte Rückmeldeformate, 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CH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ＭＳ Ｐゴシック" pitchFamily="34" charset="-128"/>
                          <a:cs typeface="+mn-cs"/>
                        </a:rPr>
                        <a:t>schriftl. Fragebogen</a:t>
                      </a:r>
                    </a:p>
                  </a:txBody>
                  <a:tcPr marT="44647" marB="446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190" name="Oval 35"/>
          <p:cNvSpPr>
            <a:spLocks noChangeArrowheads="1"/>
          </p:cNvSpPr>
          <p:nvPr/>
        </p:nvSpPr>
        <p:spPr bwMode="auto">
          <a:xfrm>
            <a:off x="4941960" y="2276471"/>
            <a:ext cx="1757290" cy="1640833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b="1" dirty="0">
                <a:solidFill>
                  <a:prstClr val="black"/>
                </a:solidFill>
                <a:latin typeface="Calibri"/>
                <a:ea typeface="ＭＳ Ｐゴシック" pitchFamily="1" charset="-128"/>
                <a:cs typeface="ＭＳ Ｐゴシック" pitchFamily="1" charset="-128"/>
              </a:rPr>
              <a:t>konstruktive,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b="1" dirty="0">
                <a:solidFill>
                  <a:prstClr val="black"/>
                </a:solidFill>
                <a:latin typeface="Calibri"/>
                <a:ea typeface="ＭＳ Ｐゴシック" pitchFamily="1" charset="-128"/>
                <a:cs typeface="ＭＳ Ｐゴシック" pitchFamily="1" charset="-128"/>
              </a:rPr>
              <a:t>lernwirksame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b="1" dirty="0">
                <a:solidFill>
                  <a:prstClr val="black"/>
                </a:solidFill>
                <a:latin typeface="Calibri"/>
                <a:ea typeface="ＭＳ Ｐゴシック" pitchFamily="1" charset="-128"/>
                <a:cs typeface="ＭＳ Ｐゴシック" pitchFamily="1" charset="-128"/>
              </a:rPr>
              <a:t>Feedback-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b="1" dirty="0" err="1">
                <a:solidFill>
                  <a:prstClr val="black"/>
                </a:solidFill>
                <a:latin typeface="Calibri"/>
                <a:ea typeface="ＭＳ Ｐゴシック" pitchFamily="1" charset="-128"/>
                <a:cs typeface="ＭＳ Ｐゴシック" pitchFamily="1" charset="-128"/>
              </a:rPr>
              <a:t>kultur</a:t>
            </a:r>
            <a:endParaRPr lang="de-CH" b="1" dirty="0">
              <a:solidFill>
                <a:prstClr val="black"/>
              </a:solidFill>
              <a:latin typeface="Calibri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" name="Pfeil nach links 1"/>
          <p:cNvSpPr/>
          <p:nvPr/>
        </p:nvSpPr>
        <p:spPr>
          <a:xfrm rot="7313587" flipV="1">
            <a:off x="1777419" y="1965785"/>
            <a:ext cx="2559344" cy="252244"/>
          </a:xfrm>
          <a:prstGeom prst="leftArrow">
            <a:avLst>
              <a:gd name="adj1" fmla="val 38379"/>
              <a:gd name="adj2" fmla="val 50000"/>
            </a:avLst>
          </a:prstGeom>
          <a:solidFill>
            <a:srgbClr val="CCFF9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84216" y="686703"/>
            <a:ext cx="3181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prstClr val="black"/>
                </a:solidFill>
                <a:latin typeface="Trebuchet MS"/>
                <a:cs typeface="Trebuchet MS"/>
              </a:rPr>
              <a:t>Mögliche Verankerung von LUUISE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prstClr val="black"/>
                </a:solidFill>
                <a:latin typeface="Trebuchet MS"/>
                <a:cs typeface="Trebuchet MS"/>
              </a:rPr>
              <a:t>im schulinternen QM</a:t>
            </a:r>
          </a:p>
        </p:txBody>
      </p:sp>
      <p:sp>
        <p:nvSpPr>
          <p:cNvPr id="52" name="Fensterinhalt horizontal verschieben 51"/>
          <p:cNvSpPr/>
          <p:nvPr/>
        </p:nvSpPr>
        <p:spPr bwMode="auto">
          <a:xfrm>
            <a:off x="-2494627" y="-7519"/>
            <a:ext cx="2405847" cy="843379"/>
          </a:xfrm>
          <a:prstGeom prst="horizontalScroll">
            <a:avLst/>
          </a:prstGeom>
          <a:solidFill>
            <a:srgbClr val="BBE0E3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r>
              <a:rPr lang="de-CH" sz="16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LUUISE – Kick-off</a:t>
            </a:r>
            <a:br>
              <a:rPr lang="de-CH" sz="1600" kern="0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de-CH" sz="16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Version SEK II</a:t>
            </a:r>
            <a:br>
              <a:rPr lang="de-CH" sz="1600" kern="0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endParaRPr lang="de-CH" sz="16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7" name="Gruppierung 6"/>
          <p:cNvGrpSpPr/>
          <p:nvPr/>
        </p:nvGrpSpPr>
        <p:grpSpPr>
          <a:xfrm>
            <a:off x="338686" y="5668203"/>
            <a:ext cx="6259542" cy="602514"/>
            <a:chOff x="279183" y="5603315"/>
            <a:chExt cx="6259537" cy="587367"/>
          </a:xfrm>
        </p:grpSpPr>
        <p:grpSp>
          <p:nvGrpSpPr>
            <p:cNvPr id="35" name="Gruppierung 42"/>
            <p:cNvGrpSpPr>
              <a:grpSpLocks/>
            </p:cNvGrpSpPr>
            <p:nvPr/>
          </p:nvGrpSpPr>
          <p:grpSpPr bwMode="auto">
            <a:xfrm>
              <a:off x="279183" y="5603315"/>
              <a:ext cx="5821944" cy="587367"/>
              <a:chOff x="324063" y="6207951"/>
              <a:chExt cx="5821426" cy="587640"/>
            </a:xfrm>
          </p:grpSpPr>
          <p:sp>
            <p:nvSpPr>
              <p:cNvPr id="41" name="Textfeld 32"/>
              <p:cNvSpPr txBox="1">
                <a:spLocks noChangeArrowheads="1"/>
              </p:cNvSpPr>
              <p:nvPr/>
            </p:nvSpPr>
            <p:spPr bwMode="auto">
              <a:xfrm>
                <a:off x="2813978" y="6236384"/>
                <a:ext cx="3331511" cy="559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563" dirty="0">
                    <a:solidFill>
                      <a:prstClr val="black"/>
                    </a:solidFill>
                    <a:latin typeface="Calibri"/>
                  </a:rPr>
                  <a:t>Datenbasierte Unterrichtsentwicklung </a:t>
                </a:r>
              </a:p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563" dirty="0">
                    <a:solidFill>
                      <a:prstClr val="black"/>
                    </a:solidFill>
                    <a:latin typeface="Calibri"/>
                  </a:rPr>
                  <a:t>gestützt mit kollegialer Beratung  </a:t>
                </a:r>
              </a:p>
            </p:txBody>
          </p:sp>
          <p:grpSp>
            <p:nvGrpSpPr>
              <p:cNvPr id="44" name="Gruppierung 40"/>
              <p:cNvGrpSpPr>
                <a:grpSpLocks/>
              </p:cNvGrpSpPr>
              <p:nvPr/>
            </p:nvGrpSpPr>
            <p:grpSpPr bwMode="auto">
              <a:xfrm>
                <a:off x="324063" y="6207951"/>
                <a:ext cx="1287417" cy="518126"/>
                <a:chOff x="324063" y="6207951"/>
                <a:chExt cx="1287417" cy="518126"/>
              </a:xfrm>
            </p:grpSpPr>
            <p:sp>
              <p:nvSpPr>
                <p:cNvPr id="46" name="Textfeld 45"/>
                <p:cNvSpPr txBox="1"/>
                <p:nvPr/>
              </p:nvSpPr>
              <p:spPr>
                <a:xfrm>
                  <a:off x="852063" y="6401446"/>
                  <a:ext cx="184713" cy="32463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563" b="1" dirty="0">
                    <a:solidFill>
                      <a:prstClr val="black"/>
                    </a:solidFill>
                    <a:latin typeface="Calibri"/>
                    <a:ea typeface="ＭＳ Ｐゴシック" pitchFamily="1" charset="-128"/>
                    <a:cs typeface="ＭＳ Ｐゴシック" pitchFamily="1" charset="-128"/>
                  </a:endParaRPr>
                </a:p>
              </p:txBody>
            </p:sp>
            <p:sp>
              <p:nvSpPr>
                <p:cNvPr id="47" name="Textfeld 46"/>
                <p:cNvSpPr txBox="1"/>
                <p:nvPr/>
              </p:nvSpPr>
              <p:spPr>
                <a:xfrm>
                  <a:off x="324063" y="6207951"/>
                  <a:ext cx="1287417" cy="32463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lvl="0" algn="ctr"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de-DE" sz="1563" b="1" dirty="0">
                      <a:solidFill>
                        <a:prstClr val="black"/>
                      </a:solidFill>
                      <a:ea typeface="ＭＳ Ｐゴシック" pitchFamily="1" charset="-128"/>
                      <a:cs typeface="ＭＳ Ｐゴシック" pitchFamily="1" charset="-128"/>
                    </a:rPr>
                    <a:t>Ebene Schule</a:t>
                  </a:r>
                </a:p>
              </p:txBody>
            </p:sp>
          </p:grpSp>
        </p:grpSp>
        <p:cxnSp>
          <p:nvCxnSpPr>
            <p:cNvPr id="50" name="Gerade Verbindung mit Pfeil 49"/>
            <p:cNvCxnSpPr/>
            <p:nvPr/>
          </p:nvCxnSpPr>
          <p:spPr bwMode="auto">
            <a:xfrm flipH="1">
              <a:off x="6238520" y="5740915"/>
              <a:ext cx="300200" cy="3890"/>
            </a:xfrm>
            <a:prstGeom prst="straightConnector1">
              <a:avLst/>
            </a:prstGeom>
            <a:ln w="25400" cap="flat" cmpd="sng" algn="ctr">
              <a:solidFill>
                <a:schemeClr val="accent4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ußzeilenplatzhalt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/>
              <a:t>Institut Weiterbildung und Beratung</a:t>
            </a: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6F0233-50BB-4693-B631-9DE7E68DF783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54" name="Textfeld 53"/>
          <p:cNvSpPr txBox="1"/>
          <p:nvPr/>
        </p:nvSpPr>
        <p:spPr bwMode="auto">
          <a:xfrm>
            <a:off x="6784038" y="5653119"/>
            <a:ext cx="1887824" cy="3328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63" b="1" dirty="0">
                <a:solidFill>
                  <a:prstClr val="black"/>
                </a:solidFill>
                <a:ea typeface="ＭＳ Ｐゴシック" pitchFamily="1" charset="-128"/>
                <a:cs typeface="ＭＳ Ｐゴシック" pitchFamily="1" charset="-128"/>
              </a:rPr>
              <a:t>Ebene Lehrpersonen</a:t>
            </a:r>
          </a:p>
        </p:txBody>
      </p:sp>
      <p:cxnSp>
        <p:nvCxnSpPr>
          <p:cNvPr id="56" name="Gerade Verbindung mit Pfeil 55"/>
          <p:cNvCxnSpPr/>
          <p:nvPr/>
        </p:nvCxnSpPr>
        <p:spPr bwMode="auto">
          <a:xfrm flipV="1">
            <a:off x="2163399" y="5870101"/>
            <a:ext cx="348573" cy="1"/>
          </a:xfrm>
          <a:prstGeom prst="straightConnector1">
            <a:avLst/>
          </a:prstGeom>
          <a:ln w="25400" cap="flat" cmpd="sng" algn="ctr">
            <a:solidFill>
              <a:schemeClr val="accent4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hteck 25"/>
          <p:cNvSpPr/>
          <p:nvPr/>
        </p:nvSpPr>
        <p:spPr>
          <a:xfrm>
            <a:off x="802492" y="2819889"/>
            <a:ext cx="18519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1200" b="1" dirty="0">
                <a:solidFill>
                  <a:prstClr val="black"/>
                </a:solidFill>
                <a:latin typeface="Tw Cen MT" pitchFamily="34" charset="0"/>
                <a:ea typeface="ＭＳ Ｐゴシック" pitchFamily="34" charset="-128"/>
              </a:rPr>
              <a:t>Schulinterne QM-Prozesse</a:t>
            </a:r>
          </a:p>
        </p:txBody>
      </p:sp>
      <p:sp>
        <p:nvSpPr>
          <p:cNvPr id="3" name="Textfeld 39">
            <a:extLst>
              <a:ext uri="{FF2B5EF4-FFF2-40B4-BE49-F238E27FC236}">
                <a16:creationId xmlns:a16="http://schemas.microsoft.com/office/drawing/2014/main" id="{6BB917F4-352E-45CD-9437-71463BB2A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25" y="5271185"/>
            <a:ext cx="8902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solidFill>
                  <a:prstClr val="black"/>
                </a:solidFill>
              </a:rPr>
              <a:t>LUUISE erzeugt Wirkungen auf den Ebenen Schul- und Unterrichtsentwicklung.</a:t>
            </a:r>
          </a:p>
        </p:txBody>
      </p:sp>
      <p:sp>
        <p:nvSpPr>
          <p:cNvPr id="30" name="Stern mit 6 Zacken 18">
            <a:extLst>
              <a:ext uri="{FF2B5EF4-FFF2-40B4-BE49-F238E27FC236}">
                <a16:creationId xmlns:a16="http://schemas.microsoft.com/office/drawing/2014/main" id="{E2A2E727-F9A1-B4E2-F08C-C85CEEEDE570}"/>
              </a:ext>
            </a:extLst>
          </p:cNvPr>
          <p:cNvSpPr/>
          <p:nvPr/>
        </p:nvSpPr>
        <p:spPr bwMode="auto">
          <a:xfrm>
            <a:off x="9278629" y="857252"/>
            <a:ext cx="993710" cy="1213058"/>
          </a:xfrm>
          <a:prstGeom prst="star6">
            <a:avLst/>
          </a:prstGeom>
          <a:solidFill>
            <a:srgbClr val="FFC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500" tIns="34290" rIns="1350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CH" sz="1350" b="1" dirty="0">
                <a:solidFill>
                  <a:prstClr val="black"/>
                </a:solidFill>
                <a:latin typeface="Arial Narrow" panose="020B0606020202030204" pitchFamily="34" charset="0"/>
              </a:rPr>
              <a:t>Standard</a:t>
            </a:r>
          </a:p>
        </p:txBody>
      </p:sp>
    </p:spTree>
    <p:extLst>
      <p:ext uri="{BB962C8B-B14F-4D97-AF65-F5344CB8AC3E}">
        <p14:creationId xmlns:p14="http://schemas.microsoft.com/office/powerpoint/2010/main" val="1584884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bellenplatzhalter 5"/>
          <p:cNvPicPr>
            <a:picLocks noGrp="1" noChangeAspect="1"/>
          </p:cNvPicPr>
          <p:nvPr>
            <p:ph type="tbl" idx="1"/>
          </p:nvPr>
        </p:nvPicPr>
        <p:blipFill rotWithShape="1">
          <a:blip r:embed="rId3"/>
          <a:srcRect l="356" t="957" r="733" b="943"/>
          <a:stretch/>
        </p:blipFill>
        <p:spPr>
          <a:xfrm>
            <a:off x="422251" y="1345356"/>
            <a:ext cx="7946222" cy="5044396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523630" y="6827214"/>
            <a:ext cx="2062828" cy="350676"/>
          </a:xfrm>
        </p:spPr>
        <p:txBody>
          <a:bodyPr/>
          <a:lstStyle/>
          <a:p>
            <a:fld id="{65B9B534-A631-E743-83DC-BF718392E3AE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392681" y="6899656"/>
            <a:ext cx="6680105" cy="172289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>
                <a:solidFill>
                  <a:prstClr val="black"/>
                </a:solidFill>
                <a:latin typeface="Arial" charset="0"/>
              </a:rPr>
              <a:t>Institut Weiterbildung und Beratung</a:t>
            </a:r>
            <a:endParaRPr lang="de-CH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179512" y="1412776"/>
            <a:ext cx="6787145" cy="849419"/>
          </a:xfrm>
          <a:prstGeom prst="roundRect">
            <a:avLst/>
          </a:prstGeom>
          <a:noFill/>
          <a:ln w="38100">
            <a:solidFill>
              <a:srgbClr val="FFFF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s Rechteck 9"/>
          <p:cNvSpPr/>
          <p:nvPr/>
        </p:nvSpPr>
        <p:spPr>
          <a:xfrm>
            <a:off x="168811" y="3314287"/>
            <a:ext cx="6787145" cy="849419"/>
          </a:xfrm>
          <a:prstGeom prst="roundRect">
            <a:avLst/>
          </a:prstGeom>
          <a:noFill/>
          <a:ln w="38100">
            <a:solidFill>
              <a:srgbClr val="FFFF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s Rechteck 10"/>
          <p:cNvSpPr/>
          <p:nvPr/>
        </p:nvSpPr>
        <p:spPr>
          <a:xfrm>
            <a:off x="168811" y="2359044"/>
            <a:ext cx="6787145" cy="849419"/>
          </a:xfrm>
          <a:prstGeom prst="roundRect">
            <a:avLst/>
          </a:prstGeom>
          <a:noFill/>
          <a:ln w="38100">
            <a:solidFill>
              <a:srgbClr val="FFFF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s Rechteck 11"/>
          <p:cNvSpPr/>
          <p:nvPr/>
        </p:nvSpPr>
        <p:spPr>
          <a:xfrm>
            <a:off x="168810" y="4294525"/>
            <a:ext cx="6787145" cy="849419"/>
          </a:xfrm>
          <a:prstGeom prst="roundRect">
            <a:avLst/>
          </a:prstGeom>
          <a:noFill/>
          <a:ln w="38100">
            <a:solidFill>
              <a:srgbClr val="FFFF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bgerundetes Rechteck 12"/>
          <p:cNvSpPr/>
          <p:nvPr/>
        </p:nvSpPr>
        <p:spPr>
          <a:xfrm>
            <a:off x="168809" y="5235411"/>
            <a:ext cx="6787145" cy="849419"/>
          </a:xfrm>
          <a:prstGeom prst="roundRect">
            <a:avLst/>
          </a:prstGeom>
          <a:noFill/>
          <a:ln w="38100">
            <a:solidFill>
              <a:srgbClr val="FFFF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248653" y="818147"/>
            <a:ext cx="833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Lehrpersonen-Nachbefragung zu Luuise (3–12 Monate nach Abschluss des Projektes)</a:t>
            </a:r>
          </a:p>
        </p:txBody>
      </p:sp>
      <p:sp>
        <p:nvSpPr>
          <p:cNvPr id="14" name="Foliennummernplatzhalter 8"/>
          <p:cNvSpPr txBox="1">
            <a:spLocks/>
          </p:cNvSpPr>
          <p:nvPr/>
        </p:nvSpPr>
        <p:spPr>
          <a:xfrm>
            <a:off x="66992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6985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492E-72D1-4785-9351-8AE1E40FBA2D}" type="datetime1">
              <a:rPr lang="de-CH" smtClean="0">
                <a:solidFill>
                  <a:srgbClr val="000000"/>
                </a:solidFill>
              </a:rPr>
              <a:t>24.07.2022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610453" y="6329023"/>
            <a:ext cx="3086100" cy="365125"/>
          </a:xfrm>
        </p:spPr>
        <p:txBody>
          <a:bodyPr/>
          <a:lstStyle/>
          <a:p>
            <a:r>
              <a:rPr lang="de-CH" dirty="0">
                <a:solidFill>
                  <a:srgbClr val="000000"/>
                </a:solidFill>
              </a:rPr>
              <a:t>Institut Weiterbildung und Beratung, </a:t>
            </a:r>
            <a:r>
              <a:rPr lang="de-CH" kern="0" dirty="0"/>
              <a:t>PH FHNW Brugg-Windisch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8DD-6605-4EF4-9E67-B567F731CE68}" type="slidenum">
              <a:rPr lang="de-CH" smtClean="0">
                <a:solidFill>
                  <a:srgbClr val="000000"/>
                </a:solidFill>
              </a:rPr>
              <a:pPr/>
              <a:t>13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Luuise-Befragung 2017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September 2017</a:t>
            </a:r>
          </a:p>
          <a:p>
            <a:r>
              <a:rPr lang="de-CH" dirty="0"/>
              <a:t>Grundgesamtheit N=379</a:t>
            </a:r>
          </a:p>
          <a:p>
            <a:r>
              <a:rPr lang="de-CH" dirty="0"/>
              <a:t>Antwortformate meist </a:t>
            </a:r>
          </a:p>
          <a:p>
            <a:pPr marL="0" indent="0">
              <a:buNone/>
            </a:pPr>
            <a:r>
              <a:rPr lang="de-CH" sz="1270" i="1" dirty="0"/>
              <a:t>	</a:t>
            </a:r>
            <a:r>
              <a:rPr lang="de-CH" sz="1000" i="1" dirty="0"/>
              <a:t>trifft nicht zu/trifft eher nicht zu </a:t>
            </a:r>
          </a:p>
          <a:p>
            <a:pPr marL="0" indent="0">
              <a:buNone/>
            </a:pPr>
            <a:r>
              <a:rPr lang="de-CH" sz="1000" i="1" dirty="0"/>
              <a:t>	trifft eher zu/trifft zu </a:t>
            </a:r>
          </a:p>
          <a:p>
            <a:r>
              <a:rPr lang="de-CH" dirty="0"/>
              <a:t>Rücklauf: 62% (N=217)</a:t>
            </a:r>
          </a:p>
          <a:p>
            <a:endParaRPr lang="de-CH" dirty="0"/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77CAAF14-203A-42C1-85E9-B54E6DC472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883830"/>
              </p:ext>
            </p:extLst>
          </p:nvPr>
        </p:nvGraphicFramePr>
        <p:xfrm>
          <a:off x="4008476" y="1402429"/>
          <a:ext cx="4869710" cy="4518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958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492E-72D1-4785-9351-8AE1E40FBA2D}" type="datetime1">
              <a:rPr lang="de-CH" smtClean="0">
                <a:solidFill>
                  <a:srgbClr val="000000"/>
                </a:solidFill>
              </a:rPr>
              <a:t>24.07.2022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916740" y="6386328"/>
            <a:ext cx="3086100" cy="365125"/>
          </a:xfrm>
        </p:spPr>
        <p:txBody>
          <a:bodyPr/>
          <a:lstStyle/>
          <a:p>
            <a:r>
              <a:rPr lang="de-CH" dirty="0">
                <a:solidFill>
                  <a:srgbClr val="000000"/>
                </a:solidFill>
              </a:rPr>
              <a:t>Institut Weiterbildung und Beratung, </a:t>
            </a:r>
            <a:r>
              <a:rPr lang="de-CH" kern="0" dirty="0"/>
              <a:t>PH FHNW Brugg-Windisch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8DD-6605-4EF4-9E67-B567F731CE68}" type="slidenum">
              <a:rPr lang="de-CH" smtClean="0">
                <a:solidFill>
                  <a:srgbClr val="000000"/>
                </a:solidFill>
              </a:rPr>
              <a:pPr/>
              <a:t>14</a:t>
            </a:fld>
            <a:endParaRPr lang="de-CH">
              <a:solidFill>
                <a:srgbClr val="000000"/>
              </a:solidFill>
            </a:endParaRPr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1211885"/>
              </p:ext>
            </p:extLst>
          </p:nvPr>
        </p:nvGraphicFramePr>
        <p:xfrm>
          <a:off x="562131" y="1078655"/>
          <a:ext cx="7305963" cy="5449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3851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7030402" y="7903296"/>
            <a:ext cx="739828" cy="162695"/>
          </a:xfrm>
        </p:spPr>
        <p:txBody>
          <a:bodyPr/>
          <a:lstStyle/>
          <a:p>
            <a:fld id="{5E48492E-72D1-4785-9351-8AE1E40FBA2D}" type="datetime1">
              <a:rPr lang="de-CH" smtClean="0">
                <a:solidFill>
                  <a:srgbClr val="000000"/>
                </a:solidFill>
              </a:rPr>
              <a:t>24.07.2022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629873" y="7903296"/>
            <a:ext cx="6400529" cy="162695"/>
          </a:xfrm>
        </p:spPr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Institut Weiterbildung und Beratung, </a:t>
            </a:r>
            <a:r>
              <a:rPr lang="de-CH" kern="0"/>
              <a:t>PH FHNW Brugg-Windisch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770228" y="7903296"/>
            <a:ext cx="738470" cy="162695"/>
          </a:xfrm>
        </p:spPr>
        <p:txBody>
          <a:bodyPr/>
          <a:lstStyle/>
          <a:p>
            <a:fld id="{351188DD-6605-4EF4-9E67-B567F731CE68}" type="slidenum">
              <a:rPr lang="de-CH" smtClean="0">
                <a:solidFill>
                  <a:srgbClr val="000000"/>
                </a:solidFill>
              </a:rPr>
              <a:pPr/>
              <a:t>15</a:t>
            </a:fld>
            <a:endParaRPr lang="de-CH">
              <a:solidFill>
                <a:srgbClr val="00000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t="1353" r="17130" b="51976"/>
          <a:stretch/>
        </p:blipFill>
        <p:spPr>
          <a:xfrm>
            <a:off x="777117" y="1445329"/>
            <a:ext cx="6407172" cy="347813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093" y="2584011"/>
            <a:ext cx="1675896" cy="1200771"/>
          </a:xfrm>
          <a:prstGeom prst="rect">
            <a:avLst/>
          </a:prstGeom>
        </p:spPr>
      </p:pic>
      <p:sp>
        <p:nvSpPr>
          <p:cNvPr id="9" name="Datumsplatzhalter 1"/>
          <p:cNvSpPr txBox="1">
            <a:spLocks/>
          </p:cNvSpPr>
          <p:nvPr/>
        </p:nvSpPr>
        <p:spPr bwMode="auto">
          <a:xfrm>
            <a:off x="7030402" y="6528112"/>
            <a:ext cx="739828" cy="16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defTabSz="983329" rtl="0" fontAlgn="base">
              <a:spcBef>
                <a:spcPct val="0"/>
              </a:spcBef>
              <a:spcAft>
                <a:spcPct val="0"/>
              </a:spcAft>
              <a:defRPr sz="113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E48492E-72D1-4785-9351-8AE1E40FBA2D}" type="datetime1">
              <a:rPr lang="de-CH" sz="1026">
                <a:solidFill>
                  <a:srgbClr val="000000"/>
                </a:solidFill>
              </a:rPr>
              <a:pPr/>
              <a:t>24.07.2022</a:t>
            </a:fld>
            <a:endParaRPr lang="de-CH" sz="1026">
              <a:solidFill>
                <a:srgbClr val="000000"/>
              </a:solidFill>
            </a:endParaRPr>
          </a:p>
        </p:txBody>
      </p:sp>
      <p:sp>
        <p:nvSpPr>
          <p:cNvPr id="10" name="Fußzeilenplatzhalter 2"/>
          <p:cNvSpPr txBox="1">
            <a:spLocks/>
          </p:cNvSpPr>
          <p:nvPr/>
        </p:nvSpPr>
        <p:spPr bwMode="auto">
          <a:xfrm>
            <a:off x="629873" y="6528112"/>
            <a:ext cx="6400529" cy="16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defTabSz="983329" rtl="0" fontAlgn="base">
              <a:spcBef>
                <a:spcPct val="0"/>
              </a:spcBef>
              <a:spcAft>
                <a:spcPct val="0"/>
              </a:spcAft>
              <a:defRPr sz="113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CH" sz="1025">
                <a:solidFill>
                  <a:srgbClr val="000000"/>
                </a:solidFill>
              </a:rPr>
              <a:t>Institut Weiterbildung und Beratung, </a:t>
            </a:r>
            <a:r>
              <a:rPr lang="de-CH" sz="1025" kern="0"/>
              <a:t>PH FHNW Brugg-Windisch</a:t>
            </a:r>
            <a:endParaRPr lang="de-CH" sz="1025" dirty="0">
              <a:solidFill>
                <a:srgbClr val="000000"/>
              </a:solidFill>
            </a:endParaRPr>
          </a:p>
        </p:txBody>
      </p:sp>
      <p:sp>
        <p:nvSpPr>
          <p:cNvPr id="11" name="Foliennummernplatzhalter 3"/>
          <p:cNvSpPr txBox="1">
            <a:spLocks/>
          </p:cNvSpPr>
          <p:nvPr/>
        </p:nvSpPr>
        <p:spPr bwMode="auto">
          <a:xfrm>
            <a:off x="7770228" y="6528112"/>
            <a:ext cx="738470" cy="16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r" defTabSz="983329" rtl="0" fontAlgn="base">
              <a:spcBef>
                <a:spcPct val="0"/>
              </a:spcBef>
              <a:spcAft>
                <a:spcPct val="0"/>
              </a:spcAft>
              <a:defRPr sz="113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CH" sz="1026" dirty="0">
                <a:solidFill>
                  <a:srgbClr val="00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8351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492E-72D1-4785-9351-8AE1E40FBA2D}" type="datetime1">
              <a:rPr lang="de-CH" smtClean="0">
                <a:solidFill>
                  <a:srgbClr val="000000"/>
                </a:solidFill>
              </a:rPr>
              <a:t>24.07.2022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Institut Weiterbildung und Beratung, </a:t>
            </a:r>
            <a:r>
              <a:rPr lang="de-CH" kern="0"/>
              <a:t>PH FHNW Brugg-Windisch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8DD-6605-4EF4-9E67-B567F731CE68}" type="slidenum">
              <a:rPr lang="de-CH" smtClean="0">
                <a:solidFill>
                  <a:srgbClr val="000000"/>
                </a:solidFill>
              </a:rPr>
              <a:pPr/>
              <a:t>16</a:t>
            </a:fld>
            <a:endParaRPr lang="de-CH">
              <a:solidFill>
                <a:srgbClr val="000000"/>
              </a:solidFill>
            </a:endParaRPr>
          </a:p>
        </p:txBody>
      </p:sp>
      <p:graphicFrame>
        <p:nvGraphicFramePr>
          <p:cNvPr id="5" name="Diagramm 4"/>
          <p:cNvGraphicFramePr>
            <a:graphicFrameLocks noChangeAspect="1"/>
          </p:cNvGraphicFramePr>
          <p:nvPr/>
        </p:nvGraphicFramePr>
        <p:xfrm>
          <a:off x="784182" y="1012633"/>
          <a:ext cx="7482559" cy="523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2019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492E-72D1-4785-9351-8AE1E40FBA2D}" type="datetime1">
              <a:rPr lang="de-CH" smtClean="0">
                <a:solidFill>
                  <a:srgbClr val="000000"/>
                </a:solidFill>
              </a:rPr>
              <a:t>24.07.2022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Institut Weiterbildung und Beratung, </a:t>
            </a:r>
            <a:r>
              <a:rPr lang="de-CH" kern="0"/>
              <a:t>PH FHNW Brugg-Windisch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88DD-6605-4EF4-9E67-B567F731CE68}" type="slidenum">
              <a:rPr lang="de-CH" smtClean="0">
                <a:solidFill>
                  <a:srgbClr val="000000"/>
                </a:solidFill>
              </a:rPr>
              <a:pPr/>
              <a:t>17</a:t>
            </a:fld>
            <a:endParaRPr lang="de-CH">
              <a:solidFill>
                <a:srgbClr val="00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r="987"/>
          <a:stretch/>
        </p:blipFill>
        <p:spPr>
          <a:xfrm>
            <a:off x="174933" y="1407559"/>
            <a:ext cx="8707343" cy="404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00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4"/>
          <p:cNvSpPr txBox="1"/>
          <p:nvPr/>
        </p:nvSpPr>
        <p:spPr>
          <a:xfrm>
            <a:off x="372714" y="511017"/>
            <a:ext cx="8067676" cy="39081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de-CH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119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239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358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477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914400">
              <a:defRPr/>
            </a:pPr>
            <a:r>
              <a:rPr lang="fr-CH" sz="1954" b="1" dirty="0">
                <a:solidFill>
                  <a:srgbClr val="000000"/>
                </a:solidFill>
                <a:latin typeface="Trebuchet MS"/>
                <a:cs typeface="Trebuchet MS"/>
              </a:rPr>
              <a:t>Literatur </a:t>
            </a:r>
            <a:r>
              <a:rPr lang="fr-CH" sz="1954" dirty="0">
                <a:solidFill>
                  <a:srgbClr val="000000"/>
                </a:solidFill>
                <a:latin typeface="Trebuchet MS"/>
                <a:cs typeface="Trebuchet MS"/>
              </a:rPr>
              <a:t>(Auszug)</a:t>
            </a:r>
            <a:endParaRPr lang="de-CH" sz="1954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8" name="Textfeld 5"/>
          <p:cNvSpPr txBox="1"/>
          <p:nvPr/>
        </p:nvSpPr>
        <p:spPr>
          <a:xfrm>
            <a:off x="372714" y="1128113"/>
            <a:ext cx="860868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CH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119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239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358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477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60363" indent="-360363" algn="l" defTabSz="914400">
              <a:spcBef>
                <a:spcPts val="0"/>
              </a:spcBef>
              <a:defRPr/>
            </a:pPr>
            <a:r>
              <a:rPr lang="de-CH" sz="1600" dirty="0">
                <a:solidFill>
                  <a:srgbClr val="000000"/>
                </a:solidFill>
                <a:latin typeface="Arial Narrow" panose="020B0606020202030204" pitchFamily="34" charset="0"/>
                <a:cs typeface="Trebuchet MS"/>
              </a:rPr>
              <a:t>Beywl, Wolfgang/Pirani, Kathrin (2015): "</a:t>
            </a:r>
            <a:r>
              <a:rPr lang="de-CH" sz="1600" dirty="0" err="1">
                <a:solidFill>
                  <a:srgbClr val="000000"/>
                </a:solidFill>
                <a:latin typeface="Arial Narrow" panose="020B0606020202030204" pitchFamily="34" charset="0"/>
                <a:cs typeface="Trebuchet MS"/>
              </a:rPr>
              <a:t>Optimiser</a:t>
            </a:r>
            <a:r>
              <a:rPr lang="de-CH" sz="1600" dirty="0">
                <a:solidFill>
                  <a:srgbClr val="000000"/>
                </a:solidFill>
                <a:latin typeface="Arial Narrow" panose="020B0606020202030204" pitchFamily="34" charset="0"/>
                <a:cs typeface="Trebuchet MS"/>
              </a:rPr>
              <a:t> le </a:t>
            </a:r>
            <a:r>
              <a:rPr lang="de-CH" sz="1600" dirty="0" err="1">
                <a:solidFill>
                  <a:srgbClr val="000000"/>
                </a:solidFill>
                <a:latin typeface="Arial Narrow" panose="020B0606020202030204" pitchFamily="34" charset="0"/>
                <a:cs typeface="Trebuchet MS"/>
              </a:rPr>
              <a:t>temps</a:t>
            </a:r>
            <a:r>
              <a:rPr lang="de-CH" sz="1600" dirty="0">
                <a:solidFill>
                  <a:srgbClr val="000000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lang="de-CH" sz="1600" dirty="0" err="1">
                <a:solidFill>
                  <a:srgbClr val="000000"/>
                </a:solidFill>
                <a:latin typeface="Arial Narrow" panose="020B0606020202030204" pitchFamily="34" charset="0"/>
                <a:cs typeface="Trebuchet MS"/>
              </a:rPr>
              <a:t>dédié</a:t>
            </a:r>
            <a:r>
              <a:rPr lang="de-CH" sz="1600" dirty="0">
                <a:solidFill>
                  <a:srgbClr val="000000"/>
                </a:solidFill>
                <a:latin typeface="Arial Narrow" panose="020B0606020202030204" pitchFamily="34" charset="0"/>
                <a:cs typeface="Trebuchet MS"/>
              </a:rPr>
              <a:t> à </a:t>
            </a:r>
            <a:r>
              <a:rPr lang="de-CH" sz="1600" dirty="0" err="1">
                <a:solidFill>
                  <a:srgbClr val="000000"/>
                </a:solidFill>
                <a:latin typeface="Arial Narrow" panose="020B0606020202030204" pitchFamily="34" charset="0"/>
                <a:cs typeface="Trebuchet MS"/>
              </a:rPr>
              <a:t>l’apprentissage</a:t>
            </a:r>
            <a:r>
              <a:rPr lang="de-CH" sz="1600" dirty="0">
                <a:solidFill>
                  <a:srgbClr val="000000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lang="de-CH" sz="1600" dirty="0" err="1">
                <a:solidFill>
                  <a:srgbClr val="000000"/>
                </a:solidFill>
                <a:latin typeface="Arial Narrow" panose="020B0606020202030204" pitchFamily="34" charset="0"/>
                <a:cs typeface="Trebuchet MS"/>
              </a:rPr>
              <a:t>grâce</a:t>
            </a:r>
            <a:r>
              <a:rPr lang="de-CH" sz="1600" dirty="0">
                <a:solidFill>
                  <a:srgbClr val="000000"/>
                </a:solidFill>
                <a:latin typeface="Arial Narrow" panose="020B0606020202030204" pitchFamily="34" charset="0"/>
                <a:cs typeface="Trebuchet MS"/>
              </a:rPr>
              <a:t> à Luuise". In: Gymnasium Helveticum, Jg. 69, Nr. 5, S. 7.</a:t>
            </a:r>
          </a:p>
          <a:p>
            <a:pPr marL="360363" indent="-360363" algn="l" defTabSz="914400">
              <a:spcBef>
                <a:spcPts val="0"/>
              </a:spcBef>
              <a:defRPr/>
            </a:pPr>
            <a:r>
              <a:rPr lang="de-CH" sz="1600" dirty="0">
                <a:solidFill>
                  <a:srgbClr val="000000"/>
                </a:solidFill>
                <a:latin typeface="Arial Narrow" panose="020B0606020202030204" pitchFamily="34" charset="0"/>
                <a:cs typeface="Trebuchet MS"/>
              </a:rPr>
              <a:t>Beywl, Wolfgang/Bestvater, Hanne/Friedrich, Verena (2011): Selbstevaluation in der Lehre. Ein Wegweiser für sichtbares Lernen und besseres Lehren. Münster: </a:t>
            </a:r>
            <a:r>
              <a:rPr lang="de-CH" sz="1600" dirty="0" err="1">
                <a:solidFill>
                  <a:srgbClr val="000000"/>
                </a:solidFill>
                <a:latin typeface="Arial Narrow" panose="020B0606020202030204" pitchFamily="34" charset="0"/>
                <a:cs typeface="Trebuchet MS"/>
              </a:rPr>
              <a:t>Waxmann</a:t>
            </a:r>
            <a:r>
              <a:rPr lang="de-CH" sz="1600" dirty="0">
                <a:solidFill>
                  <a:srgbClr val="000000"/>
                </a:solidFill>
                <a:latin typeface="Arial Narrow" panose="020B0606020202030204" pitchFamily="34" charset="0"/>
                <a:cs typeface="Trebuchet MS"/>
              </a:rPr>
              <a:t>.</a:t>
            </a:r>
            <a:endParaRPr lang="en-US" sz="1600" dirty="0">
              <a:solidFill>
                <a:srgbClr val="000000"/>
              </a:solidFill>
              <a:latin typeface="Arial Narrow" panose="020B0606020202030204" pitchFamily="34" charset="0"/>
              <a:cs typeface="Trebuchet MS"/>
            </a:endParaRPr>
          </a:p>
          <a:p>
            <a:pPr marL="360363" indent="-360363" algn="l" defTabSz="914400">
              <a:spcBef>
                <a:spcPts val="0"/>
              </a:spcBef>
              <a:defRPr/>
            </a:pPr>
            <a:r>
              <a:rPr lang="de-DE" sz="1600" dirty="0">
                <a:solidFill>
                  <a:srgbClr val="000000"/>
                </a:solidFill>
                <a:latin typeface="Arial Narrow" panose="020B0606020202030204" pitchFamily="34" charset="0"/>
                <a:cs typeface="Trebuchet MS"/>
              </a:rPr>
              <a:t>Härri, Roland (2015): Evidenzbasierte Unterrichts- und Schulentwicklung – Wenn Lehrpersonen zu Selbstevaluatoren werden und Unterrichtserfolge sichtbar machen. In: Erziehung &amp; Unterricht, 1-2/2015, </a:t>
            </a:r>
            <a:br>
              <a:rPr lang="de-DE" sz="1600" dirty="0">
                <a:solidFill>
                  <a:srgbClr val="000000"/>
                </a:solidFill>
                <a:latin typeface="Arial Narrow" panose="020B0606020202030204" pitchFamily="34" charset="0"/>
                <a:cs typeface="Trebuchet MS"/>
              </a:rPr>
            </a:br>
            <a:r>
              <a:rPr lang="de-DE" sz="1600" dirty="0">
                <a:solidFill>
                  <a:srgbClr val="000000"/>
                </a:solidFill>
                <a:latin typeface="Arial Narrow" panose="020B0606020202030204" pitchFamily="34" charset="0"/>
                <a:cs typeface="Trebuchet MS"/>
              </a:rPr>
              <a:t>S. 156-163. </a:t>
            </a:r>
            <a:r>
              <a:rPr lang="de-DE" sz="1600" dirty="0" err="1">
                <a:solidFill>
                  <a:srgbClr val="000000"/>
                </a:solidFill>
                <a:latin typeface="Arial Narrow" panose="020B0606020202030204" pitchFamily="34" charset="0"/>
                <a:cs typeface="Trebuchet MS"/>
              </a:rPr>
              <a:t>Öbv</a:t>
            </a:r>
            <a:r>
              <a:rPr lang="de-DE" sz="1600" dirty="0">
                <a:solidFill>
                  <a:srgbClr val="000000"/>
                </a:solidFill>
                <a:latin typeface="Arial Narrow" panose="020B0606020202030204" pitchFamily="34" charset="0"/>
                <a:cs typeface="Trebuchet MS"/>
              </a:rPr>
              <a:t> &amp; </a:t>
            </a:r>
            <a:r>
              <a:rPr lang="de-DE" sz="1600" dirty="0" err="1">
                <a:solidFill>
                  <a:srgbClr val="000000"/>
                </a:solidFill>
                <a:latin typeface="Arial Narrow" panose="020B0606020202030204" pitchFamily="34" charset="0"/>
                <a:cs typeface="Trebuchet MS"/>
              </a:rPr>
              <a:t>hptVerlagsges.mbH</a:t>
            </a:r>
            <a:r>
              <a:rPr lang="de-DE" sz="1600" dirty="0">
                <a:solidFill>
                  <a:srgbClr val="000000"/>
                </a:solidFill>
                <a:latin typeface="Arial Narrow" panose="020B0606020202030204" pitchFamily="34" charset="0"/>
                <a:cs typeface="Trebuchet MS"/>
              </a:rPr>
              <a:t> &amp; Co.KG.</a:t>
            </a:r>
          </a:p>
          <a:p>
            <a:pPr marL="360363" indent="-360363" algn="l" defTabSz="914400">
              <a:spcBef>
                <a:spcPts val="0"/>
              </a:spcBef>
              <a:defRPr/>
            </a:pPr>
            <a:r>
              <a:rPr lang="de-DE" sz="1600" dirty="0">
                <a:solidFill>
                  <a:srgbClr val="000000"/>
                </a:solidFill>
                <a:latin typeface="Arial Narrow" panose="020B0606020202030204" pitchFamily="34" charset="0"/>
                <a:cs typeface="Trebuchet MS"/>
              </a:rPr>
              <a:t>Pirani, Kathrin (2019). „Darf ich vorstellen: </a:t>
            </a:r>
            <a:r>
              <a:rPr lang="de-DE" sz="1600" dirty="0" err="1">
                <a:solidFill>
                  <a:srgbClr val="000000"/>
                </a:solidFill>
                <a:latin typeface="Arial Narrow" panose="020B0606020202030204" pitchFamily="34" charset="0"/>
                <a:cs typeface="Trebuchet MS"/>
              </a:rPr>
              <a:t>Luuise</a:t>
            </a:r>
            <a:r>
              <a:rPr lang="de-DE" sz="1600" dirty="0">
                <a:solidFill>
                  <a:srgbClr val="000000"/>
                </a:solidFill>
                <a:latin typeface="Arial Narrow" panose="020B0606020202030204" pitchFamily="34" charset="0"/>
                <a:cs typeface="Trebuchet MS"/>
              </a:rPr>
              <a:t>, die mit den zwei –</a:t>
            </a:r>
            <a:r>
              <a:rPr lang="de-DE" sz="1600" dirty="0" err="1">
                <a:solidFill>
                  <a:srgbClr val="000000"/>
                </a:solidFill>
                <a:latin typeface="Arial Narrow" panose="020B0606020202030204" pitchFamily="34" charset="0"/>
                <a:cs typeface="Trebuchet MS"/>
              </a:rPr>
              <a:t>uu</a:t>
            </a:r>
            <a:r>
              <a:rPr lang="de-DE" sz="1600" dirty="0">
                <a:solidFill>
                  <a:srgbClr val="000000"/>
                </a:solidFill>
                <a:latin typeface="Arial Narrow" panose="020B0606020202030204" pitchFamily="34" charset="0"/>
                <a:cs typeface="Trebuchet MS"/>
              </a:rPr>
              <a:t>-“. In: Helix, Nr. 2, S. 20-23.</a:t>
            </a:r>
          </a:p>
          <a:p>
            <a:pPr marL="360363" indent="-360363" algn="l" defTabSz="914400">
              <a:spcBef>
                <a:spcPts val="0"/>
              </a:spcBef>
              <a:defRPr/>
            </a:pPr>
            <a:r>
              <a:rPr lang="de-DE" sz="1600" dirty="0">
                <a:solidFill>
                  <a:srgbClr val="000000"/>
                </a:solidFill>
                <a:latin typeface="Arial Narrow" panose="020B0606020202030204" pitchFamily="34" charset="0"/>
                <a:cs typeface="Trebuchet MS"/>
              </a:rPr>
              <a:t>Pirani, Kathrin/Schmid, Philipp (2019). „Mit </a:t>
            </a:r>
            <a:r>
              <a:rPr lang="de-DE" sz="1600" dirty="0" err="1">
                <a:solidFill>
                  <a:srgbClr val="000000"/>
                </a:solidFill>
                <a:latin typeface="Arial Narrow" panose="020B0606020202030204" pitchFamily="34" charset="0"/>
                <a:cs typeface="Trebuchet MS"/>
              </a:rPr>
              <a:t>Luuise</a:t>
            </a:r>
            <a:r>
              <a:rPr lang="de-DE" sz="1600" dirty="0">
                <a:solidFill>
                  <a:srgbClr val="000000"/>
                </a:solidFill>
                <a:latin typeface="Arial Narrow" panose="020B0606020202030204" pitchFamily="34" charset="0"/>
                <a:cs typeface="Trebuchet MS"/>
              </a:rPr>
              <a:t> den Unterricht optimieren“. In: Schulblatt Aargau-Solothurn, Jg. 137, Heft 13, S. 56.</a:t>
            </a:r>
          </a:p>
          <a:p>
            <a:pPr marL="360363" indent="-360363" algn="l" defTabSz="914400">
              <a:spcBef>
                <a:spcPts val="0"/>
              </a:spcBef>
              <a:defRPr/>
            </a:pPr>
            <a:r>
              <a:rPr lang="de-CH" sz="1600" dirty="0">
                <a:solidFill>
                  <a:srgbClr val="000000"/>
                </a:solidFill>
                <a:latin typeface="Arial Narrow" panose="020B0606020202030204" pitchFamily="34" charset="0"/>
                <a:cs typeface="Trebuchet MS"/>
              </a:rPr>
              <a:t>Russo, Santina (2019). «Es braucht Instrumente, die den Lehrpersonen direkt helfen. – Interview mit Marcel Hatt zu </a:t>
            </a:r>
            <a:r>
              <a:rPr lang="de-CH" sz="1600" dirty="0" err="1">
                <a:solidFill>
                  <a:srgbClr val="000000"/>
                </a:solidFill>
                <a:latin typeface="Arial Narrow" panose="020B0606020202030204" pitchFamily="34" charset="0"/>
                <a:cs typeface="Trebuchet MS"/>
              </a:rPr>
              <a:t>Luuise</a:t>
            </a:r>
            <a:r>
              <a:rPr lang="de-CH" sz="1600" dirty="0">
                <a:solidFill>
                  <a:srgbClr val="000000"/>
                </a:solidFill>
                <a:latin typeface="Arial Narrow" panose="020B0606020202030204" pitchFamily="34" charset="0"/>
                <a:cs typeface="Trebuchet MS"/>
              </a:rPr>
              <a:t>». In: </a:t>
            </a:r>
            <a:r>
              <a:rPr lang="de-CH" sz="1600" dirty="0" err="1">
                <a:solidFill>
                  <a:srgbClr val="000000"/>
                </a:solidFill>
                <a:latin typeface="Arial Narrow" panose="020B0606020202030204" pitchFamily="34" charset="0"/>
                <a:cs typeface="Trebuchet MS"/>
              </a:rPr>
              <a:t>horizonte</a:t>
            </a:r>
            <a:r>
              <a:rPr lang="de-CH" sz="1600" dirty="0">
                <a:solidFill>
                  <a:srgbClr val="000000"/>
                </a:solidFill>
                <a:latin typeface="Arial Narrow" panose="020B0606020202030204" pitchFamily="34" charset="0"/>
                <a:cs typeface="Trebuchet MS"/>
              </a:rPr>
              <a:t>, Jg. 32, 122, S. 16</a:t>
            </a:r>
          </a:p>
          <a:p>
            <a:pPr marL="360363" indent="-360363" algn="l" defTabSz="914400">
              <a:spcBef>
                <a:spcPts val="0"/>
              </a:spcBef>
              <a:defRPr/>
            </a:pPr>
            <a:r>
              <a:rPr lang="de-DE" sz="1600" dirty="0" err="1">
                <a:solidFill>
                  <a:srgbClr val="000000"/>
                </a:solidFill>
                <a:latin typeface="Arial Narrow" panose="020B0606020202030204" pitchFamily="34" charset="0"/>
                <a:cs typeface="Trebuchet MS"/>
              </a:rPr>
              <a:t>Zierer</a:t>
            </a:r>
            <a:r>
              <a:rPr lang="de-DE" sz="1600" dirty="0">
                <a:solidFill>
                  <a:srgbClr val="000000"/>
                </a:solidFill>
                <a:latin typeface="Arial Narrow" panose="020B0606020202030204" pitchFamily="34" charset="0"/>
                <a:cs typeface="Trebuchet MS"/>
              </a:rPr>
              <a:t>, Klaus (2014): Hattie für gestresste Lehrer. Kernbotschaften und Handlungsempfehlungen aus John Hatties „Visible Learning“ und „Visible Learning </a:t>
            </a:r>
            <a:r>
              <a:rPr lang="de-DE" sz="1600" dirty="0" err="1">
                <a:solidFill>
                  <a:srgbClr val="000000"/>
                </a:solidFill>
                <a:latin typeface="Arial Narrow" panose="020B0606020202030204" pitchFamily="34" charset="0"/>
                <a:cs typeface="Trebuchet MS"/>
              </a:rPr>
              <a:t>for</a:t>
            </a:r>
            <a:r>
              <a:rPr lang="de-DE" sz="1600" dirty="0">
                <a:solidFill>
                  <a:srgbClr val="000000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Arial Narrow" panose="020B0606020202030204" pitchFamily="34" charset="0"/>
                <a:cs typeface="Trebuchet MS"/>
              </a:rPr>
              <a:t>Teachers</a:t>
            </a:r>
            <a:r>
              <a:rPr lang="de-DE" sz="1600" dirty="0">
                <a:solidFill>
                  <a:srgbClr val="000000"/>
                </a:solidFill>
                <a:latin typeface="Arial Narrow" panose="020B0606020202030204" pitchFamily="34" charset="0"/>
                <a:cs typeface="Trebuchet MS"/>
              </a:rPr>
              <a:t>“. </a:t>
            </a:r>
            <a:r>
              <a:rPr lang="de-CH" sz="1600" dirty="0">
                <a:solidFill>
                  <a:srgbClr val="000000"/>
                </a:solidFill>
                <a:latin typeface="Arial Narrow" panose="020B0606020202030204" pitchFamily="34" charset="0"/>
                <a:cs typeface="Trebuchet MS"/>
              </a:rPr>
              <a:t>Baltmannsweiler: Schneider Hohengehren.</a:t>
            </a:r>
          </a:p>
          <a:p>
            <a:pPr marL="360363" indent="-360363" algn="l" defTabSz="914400">
              <a:spcBef>
                <a:spcPts val="0"/>
              </a:spcBef>
              <a:defRPr/>
            </a:pPr>
            <a:r>
              <a:rPr lang="de-CH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Wyss, Monika/Beywl, Wolfgang/Pirani, Kathrin/Knecht, Donat (2017). «Die eigene Lehre untersuchen» – ein Erfolgsfaktor?» In: </a:t>
            </a:r>
            <a:r>
              <a:rPr lang="de-CH" sz="1400" u="sng" dirty="0">
                <a:hlinkClick r:id="rId3"/>
              </a:rPr>
              <a:t>Zeitschrift für Hochschulentwicklung</a:t>
            </a:r>
            <a:r>
              <a:rPr lang="de-CH" sz="1400" dirty="0"/>
              <a:t>, </a:t>
            </a:r>
            <a:r>
              <a:rPr lang="de-CH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Jg. 12, Nr. 2, S. 157-174.</a:t>
            </a:r>
            <a:endParaRPr lang="de-DE" sz="16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360363" indent="-360363" algn="l" defTabSz="914400">
              <a:spcBef>
                <a:spcPts val="0"/>
              </a:spcBef>
              <a:defRPr/>
            </a:pPr>
            <a:endParaRPr lang="de-DE" sz="1600" dirty="0">
              <a:solidFill>
                <a:srgbClr val="000000"/>
              </a:solidFill>
              <a:latin typeface="Arial Narrow" panose="020B0606020202030204" pitchFamily="34" charset="0"/>
              <a:cs typeface="Trebuchet MS"/>
            </a:endParaRPr>
          </a:p>
          <a:p>
            <a:pPr marL="360363" indent="-360363" algn="l" defTabSz="914400">
              <a:spcBef>
                <a:spcPts val="0"/>
              </a:spcBef>
              <a:defRPr/>
            </a:pPr>
            <a:endParaRPr lang="de-DE" sz="1600" dirty="0">
              <a:solidFill>
                <a:srgbClr val="000000"/>
              </a:solidFill>
              <a:latin typeface="Arial Narrow" panose="020B0606020202030204" pitchFamily="34" charset="0"/>
              <a:cs typeface="Trebuchet MS"/>
            </a:endParaRPr>
          </a:p>
          <a:p>
            <a:pPr marL="279121" indent="-279121" algn="l" defTabSz="914400">
              <a:spcBef>
                <a:spcPts val="0"/>
              </a:spcBef>
              <a:buFont typeface="Arial"/>
              <a:buChar char="•"/>
              <a:defRPr/>
            </a:pPr>
            <a:endParaRPr lang="de-DE" sz="1600" dirty="0">
              <a:solidFill>
                <a:srgbClr val="000000"/>
              </a:solidFill>
              <a:latin typeface="Arial Narrow" panose="020B0606020202030204" pitchFamily="34" charset="0"/>
              <a:cs typeface="Trebuchet MS"/>
            </a:endParaRPr>
          </a:p>
          <a:p>
            <a:pPr marL="279121" indent="-279121" algn="l" defTabSz="914400">
              <a:spcBef>
                <a:spcPts val="0"/>
              </a:spcBef>
              <a:buFont typeface="Arial"/>
              <a:buChar char="•"/>
              <a:defRPr/>
            </a:pPr>
            <a:endParaRPr lang="de-CH" sz="1600" dirty="0">
              <a:solidFill>
                <a:srgbClr val="000000"/>
              </a:solidFill>
              <a:latin typeface="Arial Narrow" panose="020B0606020202030204" pitchFamily="34" charset="0"/>
              <a:cs typeface="Trebuchet MS"/>
            </a:endParaRPr>
          </a:p>
        </p:txBody>
      </p:sp>
      <p:sp>
        <p:nvSpPr>
          <p:cNvPr id="11" name="Fensterinhalt horizontal verschieben 10"/>
          <p:cNvSpPr/>
          <p:nvPr/>
        </p:nvSpPr>
        <p:spPr bwMode="auto">
          <a:xfrm>
            <a:off x="-3011787" y="706424"/>
            <a:ext cx="2405847" cy="843379"/>
          </a:xfrm>
          <a:prstGeom prst="horizontalScroll">
            <a:avLst/>
          </a:prstGeom>
          <a:solidFill>
            <a:srgbClr val="BBE0E3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r>
              <a:rPr lang="de-CH" sz="16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LUUISE – Kick-off</a:t>
            </a:r>
            <a:br>
              <a:rPr lang="de-CH" sz="1600" kern="0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endParaRPr lang="de-CH" sz="16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6F0233-50BB-4693-B631-9DE7E68DF783}" type="slidenum">
              <a:rPr lang="de-CH" smtClean="0"/>
              <a:pPr/>
              <a:t>18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54528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9125" y="613860"/>
            <a:ext cx="7596554" cy="11430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de-CH" b="1" kern="12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Grundsätze von Luuise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739775" y="1698625"/>
          <a:ext cx="7969250" cy="435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8100659" imgH="4440679" progId="Word.Document.12">
                  <p:embed/>
                </p:oleObj>
              </mc:Choice>
              <mc:Fallback>
                <p:oleObj name="Dokument" r:id="rId3" imgW="8100659" imgH="4440679" progId="Word.Document.12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1698625"/>
                        <a:ext cx="7969250" cy="435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6F0233-50BB-4693-B631-9DE7E68DF783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10" name="Stern mit 6 Zacken 18">
            <a:extLst>
              <a:ext uri="{FF2B5EF4-FFF2-40B4-BE49-F238E27FC236}">
                <a16:creationId xmlns:a16="http://schemas.microsoft.com/office/drawing/2014/main" id="{C92FF3E8-1AB4-538F-3323-25FB7C0D1CC7}"/>
              </a:ext>
            </a:extLst>
          </p:cNvPr>
          <p:cNvSpPr/>
          <p:nvPr/>
        </p:nvSpPr>
        <p:spPr bwMode="auto">
          <a:xfrm>
            <a:off x="9292389" y="851610"/>
            <a:ext cx="993710" cy="1213058"/>
          </a:xfrm>
          <a:prstGeom prst="star6">
            <a:avLst/>
          </a:prstGeom>
          <a:solidFill>
            <a:srgbClr val="FFC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500" tIns="34290" rIns="1350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CH" sz="1350" b="1" dirty="0">
                <a:solidFill>
                  <a:prstClr val="black"/>
                </a:solidFill>
                <a:latin typeface="Arial Narrow" panose="020B0606020202030204" pitchFamily="34" charset="0"/>
              </a:rPr>
              <a:t>Standard</a:t>
            </a:r>
          </a:p>
        </p:txBody>
      </p:sp>
    </p:spTree>
    <p:extLst>
      <p:ext uri="{BB962C8B-B14F-4D97-AF65-F5344CB8AC3E}">
        <p14:creationId xmlns:p14="http://schemas.microsoft.com/office/powerpoint/2010/main" val="3716321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993231" y="2025256"/>
            <a:ext cx="6858000" cy="27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4" rIns="68568" bIns="34284">
            <a:spAutoFit/>
          </a:bodyPr>
          <a:lstStyle/>
          <a:p>
            <a:pPr algn="ctr"/>
            <a:endParaRPr lang="de-DE" sz="135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946797" y="1735931"/>
            <a:ext cx="6858000" cy="27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4" rIns="68568" bIns="34284">
            <a:spAutoFit/>
          </a:bodyPr>
          <a:lstStyle/>
          <a:p>
            <a:pPr algn="ctr"/>
            <a:endParaRPr lang="de-DE" sz="135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968013" y="5316320"/>
            <a:ext cx="6858001" cy="27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4" rIns="68568" bIns="34284">
            <a:spAutoFit/>
          </a:bodyPr>
          <a:lstStyle/>
          <a:p>
            <a:pPr algn="ctr"/>
            <a:endParaRPr lang="de-DE" sz="135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2993231" y="2084371"/>
            <a:ext cx="6858000" cy="27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4" rIns="68568" bIns="34284">
            <a:spAutoFit/>
          </a:bodyPr>
          <a:lstStyle/>
          <a:p>
            <a:endParaRPr lang="de-DE" sz="1350">
              <a:solidFill>
                <a:prstClr val="black"/>
              </a:solidFill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1465661" y="1929574"/>
            <a:ext cx="6858000" cy="27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4" rIns="68568" bIns="34284">
            <a:spAutoFit/>
          </a:bodyPr>
          <a:lstStyle/>
          <a:p>
            <a:endParaRPr lang="de-DE" sz="1350">
              <a:solidFill>
                <a:prstClr val="black"/>
              </a:solidFill>
            </a:endParaRPr>
          </a:p>
        </p:txBody>
      </p:sp>
      <p:sp>
        <p:nvSpPr>
          <p:cNvPr id="45" name="Rectangle 37"/>
          <p:cNvSpPr>
            <a:spLocks noGrp="1" noChangeArrowheads="1"/>
          </p:cNvSpPr>
          <p:nvPr>
            <p:ph type="title"/>
          </p:nvPr>
        </p:nvSpPr>
        <p:spPr>
          <a:xfrm>
            <a:off x="732406" y="761709"/>
            <a:ext cx="2555675" cy="70246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eaLnBrk="1" hangingPunct="1"/>
            <a:r>
              <a:rPr lang="de-CH" sz="2000" b="1" dirty="0" err="1">
                <a:solidFill>
                  <a:srgbClr val="000000"/>
                </a:solidFill>
                <a:ea typeface="+mn-ea"/>
                <a:cs typeface="Trebuchet MS"/>
              </a:rPr>
              <a:t>SuS</a:t>
            </a:r>
            <a:r>
              <a:rPr lang="de-CH" sz="2000" b="1" dirty="0">
                <a:solidFill>
                  <a:srgbClr val="000000"/>
                </a:solidFill>
                <a:ea typeface="+mn-ea"/>
                <a:cs typeface="Trebuchet MS"/>
              </a:rPr>
              <a:t> packen Aufgaben ohne Verzögerung an</a:t>
            </a:r>
            <a:endParaRPr lang="de-DE" sz="2000" b="1" dirty="0">
              <a:solidFill>
                <a:srgbClr val="000000"/>
              </a:solidFill>
              <a:ea typeface="+mn-ea"/>
              <a:cs typeface="Trebuchet MS"/>
            </a:endParaRPr>
          </a:p>
        </p:txBody>
      </p:sp>
      <p:sp>
        <p:nvSpPr>
          <p:cNvPr id="22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dirty="0">
              <a:solidFill>
                <a:prstClr val="black"/>
              </a:solidFill>
            </a:endParaRPr>
          </a:p>
        </p:txBody>
      </p:sp>
      <p:sp>
        <p:nvSpPr>
          <p:cNvPr id="19" name="Stern mit 6 Zacken 18"/>
          <p:cNvSpPr/>
          <p:nvPr/>
        </p:nvSpPr>
        <p:spPr bwMode="auto">
          <a:xfrm>
            <a:off x="9292389" y="851610"/>
            <a:ext cx="993710" cy="1213058"/>
          </a:xfrm>
          <a:prstGeom prst="star6">
            <a:avLst/>
          </a:prstGeom>
          <a:solidFill>
            <a:srgbClr val="FFC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500" tIns="34290" rIns="1350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CH" sz="1350" b="1" dirty="0">
                <a:solidFill>
                  <a:prstClr val="black"/>
                </a:solidFill>
                <a:latin typeface="Arial Narrow" panose="020B0606020202030204" pitchFamily="34" charset="0"/>
              </a:rPr>
              <a:t>Standard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54414" y="2941058"/>
            <a:ext cx="7479136" cy="37776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/>
              <a:t>Knacknuss: </a:t>
            </a:r>
            <a:r>
              <a:rPr lang="de-CH" dirty="0" err="1"/>
              <a:t>SuS</a:t>
            </a:r>
            <a:r>
              <a:rPr lang="de-CH" dirty="0"/>
              <a:t> packen Aufträge nur zögerlich an.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844525" y="3844079"/>
            <a:ext cx="7479134" cy="715581"/>
          </a:xfrm>
          <a:prstGeom prst="rect">
            <a:avLst/>
          </a:prstGeom>
          <a:noFill/>
          <a:ln w="38100" cmpd="sng">
            <a:solidFill>
              <a:srgbClr val="33CC00"/>
            </a:solidFill>
          </a:ln>
        </p:spPr>
        <p:txBody>
          <a:bodyPr wrap="square" rtlCol="0">
            <a:spAutoFit/>
          </a:bodyPr>
          <a:lstStyle/>
          <a:p>
            <a:r>
              <a:rPr lang="de-CH" sz="1350" dirty="0"/>
              <a:t>Ziele: Mind. 80% der </a:t>
            </a:r>
            <a:r>
              <a:rPr lang="de-CH" sz="1350" dirty="0" err="1"/>
              <a:t>SuS</a:t>
            </a:r>
            <a:r>
              <a:rPr lang="de-CH" sz="1350" dirty="0"/>
              <a:t> haben nach 2‘ die Hilfsmittel parat. Mind. 70% der </a:t>
            </a:r>
            <a:r>
              <a:rPr lang="de-CH" sz="1350" dirty="0" err="1"/>
              <a:t>SuS</a:t>
            </a:r>
            <a:r>
              <a:rPr lang="de-CH" sz="1350" dirty="0"/>
              <a:t> haben nach 5‘ notiert, was gegeben und gesucht ist. Mind. 60% haben nach 8‘ einen Lösungsansatz formuliert oder andernfalls eine Frage gestellt.</a:t>
            </a:r>
            <a:endParaRPr lang="de-CH" dirty="0"/>
          </a:p>
        </p:txBody>
      </p:sp>
      <p:sp>
        <p:nvSpPr>
          <p:cNvPr id="18" name="Textfeld 17"/>
          <p:cNvSpPr txBox="1"/>
          <p:nvPr/>
        </p:nvSpPr>
        <p:spPr>
          <a:xfrm>
            <a:off x="844525" y="3399897"/>
            <a:ext cx="7479135" cy="369332"/>
          </a:xfrm>
          <a:prstGeom prst="rect">
            <a:avLst/>
          </a:prstGeom>
          <a:noFill/>
          <a:ln w="38100" cmpd="sng">
            <a:solidFill>
              <a:srgbClr val="FF9A97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/>
              <a:t>Annahme: </a:t>
            </a:r>
            <a:r>
              <a:rPr lang="de-CH" dirty="0" err="1"/>
              <a:t>SuS</a:t>
            </a:r>
            <a:r>
              <a:rPr lang="de-CH" dirty="0"/>
              <a:t> benötigen zusätzlichen strukturierenden Rahmen. 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844525" y="4645267"/>
            <a:ext cx="3749457" cy="923330"/>
          </a:xfrm>
          <a:prstGeom prst="rect">
            <a:avLst/>
          </a:prstGeom>
          <a:noFill/>
          <a:ln w="38100" cmpd="sng">
            <a:solidFill>
              <a:srgbClr val="0928FF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/>
              <a:t>Intervention: </a:t>
            </a:r>
            <a:br>
              <a:rPr lang="de-CH" dirty="0"/>
            </a:br>
            <a:r>
              <a:rPr lang="de-CH" dirty="0"/>
              <a:t>Teilschritte werden definiert. </a:t>
            </a:r>
            <a:br>
              <a:rPr lang="de-CH" dirty="0"/>
            </a:br>
            <a:r>
              <a:rPr lang="de-CH" dirty="0"/>
              <a:t>Nach 2‘ / 5‘ / 8‘ haben </a:t>
            </a:r>
            <a:r>
              <a:rPr lang="de-CH" dirty="0" err="1"/>
              <a:t>SuS</a:t>
            </a:r>
            <a:r>
              <a:rPr lang="de-CH"/>
              <a:t> .</a:t>
            </a:r>
            <a:r>
              <a:rPr lang="de-CH" dirty="0"/>
              <a:t>.....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4618137" y="4645268"/>
            <a:ext cx="3705522" cy="923330"/>
          </a:xfrm>
          <a:prstGeom prst="rect">
            <a:avLst/>
          </a:prstGeom>
          <a:noFill/>
          <a:ln w="38100" cmpd="sng"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/>
              <a:t>Datenerhebung: </a:t>
            </a:r>
          </a:p>
          <a:p>
            <a:r>
              <a:rPr lang="de-CH" dirty="0" err="1"/>
              <a:t>SuS</a:t>
            </a:r>
            <a:r>
              <a:rPr lang="de-CH" dirty="0"/>
              <a:t> platzieren farbige Papier-kegel (pro Teilschritt ein Kegel) vor sich</a:t>
            </a: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0273C510-145B-48F4-A8A3-D558AF1E4DDF}"/>
              </a:ext>
            </a:extLst>
          </p:cNvPr>
          <p:cNvGrpSpPr/>
          <p:nvPr/>
        </p:nvGrpSpPr>
        <p:grpSpPr>
          <a:xfrm>
            <a:off x="844525" y="1727117"/>
            <a:ext cx="7479136" cy="617962"/>
            <a:chOff x="446090" y="1770240"/>
            <a:chExt cx="8405072" cy="677108"/>
          </a:xfrm>
        </p:grpSpPr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6228715D-B6AB-4713-A0F6-09362C28B486}"/>
                </a:ext>
              </a:extLst>
            </p:cNvPr>
            <p:cNvGrpSpPr/>
            <p:nvPr/>
          </p:nvGrpSpPr>
          <p:grpSpPr>
            <a:xfrm>
              <a:off x="446090" y="1916680"/>
              <a:ext cx="8405072" cy="461639"/>
              <a:chOff x="417690" y="1840118"/>
              <a:chExt cx="8405072" cy="461639"/>
            </a:xfrm>
          </p:grpSpPr>
          <p:sp>
            <p:nvSpPr>
              <p:cNvPr id="35" name="Rechteck 34">
                <a:extLst>
                  <a:ext uri="{FF2B5EF4-FFF2-40B4-BE49-F238E27FC236}">
                    <a16:creationId xmlns:a16="http://schemas.microsoft.com/office/drawing/2014/main" id="{DCFF4195-AE72-4815-8C0F-2F486A1FE1A4}"/>
                  </a:ext>
                </a:extLst>
              </p:cNvPr>
              <p:cNvSpPr/>
              <p:nvPr/>
            </p:nvSpPr>
            <p:spPr>
              <a:xfrm>
                <a:off x="417690" y="1840118"/>
                <a:ext cx="2401206" cy="46163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350" b="1" dirty="0">
                    <a:solidFill>
                      <a:schemeClr val="tx1"/>
                    </a:solidFill>
                  </a:rPr>
                  <a:t>Knacknuss + Annahme</a:t>
                </a:r>
              </a:p>
            </p:txBody>
          </p:sp>
          <p:sp>
            <p:nvSpPr>
              <p:cNvPr id="36" name="Rechteck 35">
                <a:extLst>
                  <a:ext uri="{FF2B5EF4-FFF2-40B4-BE49-F238E27FC236}">
                    <a16:creationId xmlns:a16="http://schemas.microsoft.com/office/drawing/2014/main" id="{507D60DD-5333-43B4-B577-FB36FE3A054E}"/>
                  </a:ext>
                </a:extLst>
              </p:cNvPr>
              <p:cNvSpPr/>
              <p:nvPr/>
            </p:nvSpPr>
            <p:spPr>
              <a:xfrm>
                <a:off x="3089923" y="1840118"/>
                <a:ext cx="1194032" cy="46163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8100" cmpd="sng">
                <a:solidFill>
                  <a:srgbClr val="33CC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350" b="1" dirty="0">
                    <a:solidFill>
                      <a:schemeClr val="tx1"/>
                    </a:solidFill>
                  </a:rPr>
                  <a:t>Ziele</a:t>
                </a:r>
              </a:p>
            </p:txBody>
          </p:sp>
          <p:sp>
            <p:nvSpPr>
              <p:cNvPr id="37" name="Rechteck 36">
                <a:extLst>
                  <a:ext uri="{FF2B5EF4-FFF2-40B4-BE49-F238E27FC236}">
                    <a16:creationId xmlns:a16="http://schemas.microsoft.com/office/drawing/2014/main" id="{458A3A66-E794-4D42-8ED0-FF1261147160}"/>
                  </a:ext>
                </a:extLst>
              </p:cNvPr>
              <p:cNvSpPr/>
              <p:nvPr/>
            </p:nvSpPr>
            <p:spPr>
              <a:xfrm>
                <a:off x="4535445" y="1840118"/>
                <a:ext cx="1983569" cy="46163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 cmpd="sng">
                <a:solidFill>
                  <a:srgbClr val="0928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350" b="1" dirty="0">
                    <a:solidFill>
                      <a:schemeClr val="tx1"/>
                    </a:solidFill>
                  </a:rPr>
                  <a:t>Interventionen</a:t>
                </a:r>
              </a:p>
            </p:txBody>
          </p:sp>
          <p:sp>
            <p:nvSpPr>
              <p:cNvPr id="38" name="Rechteck 37">
                <a:extLst>
                  <a:ext uri="{FF2B5EF4-FFF2-40B4-BE49-F238E27FC236}">
                    <a16:creationId xmlns:a16="http://schemas.microsoft.com/office/drawing/2014/main" id="{D027743A-7E12-49AD-BE3C-54CF7E6B5DE9}"/>
                  </a:ext>
                </a:extLst>
              </p:cNvPr>
              <p:cNvSpPr/>
              <p:nvPr/>
            </p:nvSpPr>
            <p:spPr>
              <a:xfrm>
                <a:off x="6538552" y="1840118"/>
                <a:ext cx="2284210" cy="461639"/>
              </a:xfrm>
              <a:prstGeom prst="rect">
                <a:avLst/>
              </a:prstGeom>
              <a:solidFill>
                <a:srgbClr val="98CCFD">
                  <a:alpha val="17000"/>
                </a:srgbClr>
              </a:solidFill>
              <a:ln w="38100" cmpd="sng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350" b="1" dirty="0">
                    <a:solidFill>
                      <a:schemeClr val="tx1"/>
                    </a:solidFill>
                  </a:rPr>
                  <a:t>Datenerhebung</a:t>
                </a:r>
              </a:p>
            </p:txBody>
          </p:sp>
        </p:grp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1B2515B7-9F3D-4B14-AD75-A8238976B449}"/>
                </a:ext>
              </a:extLst>
            </p:cNvPr>
            <p:cNvSpPr txBox="1"/>
            <p:nvPr/>
          </p:nvSpPr>
          <p:spPr>
            <a:xfrm>
              <a:off x="6293409" y="1770240"/>
              <a:ext cx="35000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700" b="1" dirty="0">
                  <a:latin typeface="Avenir Book"/>
                  <a:cs typeface="Avenir Book"/>
                </a:rPr>
                <a:t>∞</a:t>
              </a:r>
            </a:p>
          </p:txBody>
        </p:sp>
      </p:grpSp>
      <p:grpSp>
        <p:nvGrpSpPr>
          <p:cNvPr id="43" name="Gruppieren 30">
            <a:extLst>
              <a:ext uri="{FF2B5EF4-FFF2-40B4-BE49-F238E27FC236}">
                <a16:creationId xmlns:a16="http://schemas.microsoft.com/office/drawing/2014/main" id="{10D64FBC-DF61-486F-841A-E02C7DE561FF}"/>
              </a:ext>
            </a:extLst>
          </p:cNvPr>
          <p:cNvGrpSpPr/>
          <p:nvPr/>
        </p:nvGrpSpPr>
        <p:grpSpPr>
          <a:xfrm>
            <a:off x="2438579" y="2306222"/>
            <a:ext cx="3692576" cy="397815"/>
            <a:chOff x="1704108" y="2474132"/>
            <a:chExt cx="4634379" cy="530420"/>
          </a:xfrm>
        </p:grpSpPr>
        <p:sp>
          <p:nvSpPr>
            <p:cNvPr id="44" name="Pfeil: nach rechts gekrümmt 32">
              <a:extLst>
                <a:ext uri="{FF2B5EF4-FFF2-40B4-BE49-F238E27FC236}">
                  <a16:creationId xmlns:a16="http://schemas.microsoft.com/office/drawing/2014/main" id="{33FA18E5-87F9-4593-B23F-09BA0AF91BA6}"/>
                </a:ext>
              </a:extLst>
            </p:cNvPr>
            <p:cNvSpPr/>
            <p:nvPr/>
          </p:nvSpPr>
          <p:spPr>
            <a:xfrm rot="16200000">
              <a:off x="4741869" y="1253328"/>
              <a:ext cx="375813" cy="2817422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350">
                <a:solidFill>
                  <a:schemeClr val="tx1"/>
                </a:solidFill>
              </a:endParaRPr>
            </a:p>
          </p:txBody>
        </p:sp>
        <p:sp>
          <p:nvSpPr>
            <p:cNvPr id="46" name="Pfeil: nach rechts gekrümmt 33">
              <a:extLst>
                <a:ext uri="{FF2B5EF4-FFF2-40B4-BE49-F238E27FC236}">
                  <a16:creationId xmlns:a16="http://schemas.microsoft.com/office/drawing/2014/main" id="{2A537F63-2476-4CB2-88E3-482E5B9B278B}"/>
                </a:ext>
              </a:extLst>
            </p:cNvPr>
            <p:cNvSpPr/>
            <p:nvPr/>
          </p:nvSpPr>
          <p:spPr>
            <a:xfrm rot="16200000">
              <a:off x="3763014" y="429078"/>
              <a:ext cx="516568" cy="4634379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56D6519-FED4-43F7-A41A-A55D9856406D}"/>
              </a:ext>
            </a:extLst>
          </p:cNvPr>
          <p:cNvGrpSpPr/>
          <p:nvPr/>
        </p:nvGrpSpPr>
        <p:grpSpPr>
          <a:xfrm>
            <a:off x="4894661" y="265742"/>
            <a:ext cx="3359589" cy="1161000"/>
            <a:chOff x="4488037" y="955781"/>
            <a:chExt cx="3359589" cy="1161000"/>
          </a:xfrm>
        </p:grpSpPr>
        <p:pic>
          <p:nvPicPr>
            <p:cNvPr id="33" name="Grafik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8037" y="959309"/>
              <a:ext cx="862835" cy="1153943"/>
            </a:xfrm>
            <a:prstGeom prst="rect">
              <a:avLst/>
            </a:prstGeom>
          </p:spPr>
        </p:pic>
        <p:pic>
          <p:nvPicPr>
            <p:cNvPr id="34" name="Grafik 7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94749" y="960621"/>
              <a:ext cx="863999" cy="1151319"/>
            </a:xfrm>
            <a:prstGeom prst="rect">
              <a:avLst/>
            </a:prstGeom>
          </p:spPr>
        </p:pic>
        <p:pic>
          <p:nvPicPr>
            <p:cNvPr id="47" name="Grafik 8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02626" y="955781"/>
              <a:ext cx="945000" cy="1161000"/>
            </a:xfrm>
            <a:prstGeom prst="rect">
              <a:avLst/>
            </a:prstGeom>
          </p:spPr>
        </p:pic>
        <p:cxnSp>
          <p:nvCxnSpPr>
            <p:cNvPr id="48" name="Gerade Verbindung mit Pfeil 47"/>
            <p:cNvCxnSpPr>
              <a:cxnSpLocks/>
            </p:cNvCxnSpPr>
            <p:nvPr/>
          </p:nvCxnSpPr>
          <p:spPr>
            <a:xfrm>
              <a:off x="5287027" y="1519753"/>
              <a:ext cx="468359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Gerade Verbindung mit Pfeil 48"/>
            <p:cNvCxnSpPr>
              <a:cxnSpLocks/>
            </p:cNvCxnSpPr>
            <p:nvPr/>
          </p:nvCxnSpPr>
          <p:spPr>
            <a:xfrm>
              <a:off x="6507526" y="1519753"/>
              <a:ext cx="468359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Rectangle 37">
            <a:extLst>
              <a:ext uri="{FF2B5EF4-FFF2-40B4-BE49-F238E27FC236}">
                <a16:creationId xmlns:a16="http://schemas.microsoft.com/office/drawing/2014/main" id="{C2EA1B81-BFE7-4317-86FA-A5173581E99E}"/>
              </a:ext>
            </a:extLst>
          </p:cNvPr>
          <p:cNvSpPr txBox="1">
            <a:spLocks noChangeArrowheads="1"/>
          </p:cNvSpPr>
          <p:nvPr/>
        </p:nvSpPr>
        <p:spPr>
          <a:xfrm>
            <a:off x="674137" y="212884"/>
            <a:ext cx="2376312" cy="3639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 dirty="0" err="1">
                <a:solidFill>
                  <a:srgbClr val="000000"/>
                </a:solidFill>
                <a:ea typeface="+mn-ea"/>
                <a:cs typeface="Trebuchet MS"/>
              </a:rPr>
              <a:t>Luuise</a:t>
            </a:r>
            <a:r>
              <a:rPr lang="de-CH" sz="2000" dirty="0">
                <a:solidFill>
                  <a:srgbClr val="000000"/>
                </a:solidFill>
                <a:ea typeface="+mn-ea"/>
                <a:cs typeface="Trebuchet MS"/>
              </a:rPr>
              <a:t> </a:t>
            </a:r>
            <a:r>
              <a:rPr lang="de-CH" sz="2000" dirty="0" err="1">
                <a:solidFill>
                  <a:srgbClr val="000000"/>
                </a:solidFill>
                <a:ea typeface="+mn-ea"/>
                <a:cs typeface="Trebuchet MS"/>
              </a:rPr>
              <a:t>Beipiel</a:t>
            </a:r>
            <a:r>
              <a:rPr lang="de-CH" sz="2000" dirty="0">
                <a:solidFill>
                  <a:srgbClr val="000000"/>
                </a:solidFill>
                <a:ea typeface="+mn-ea"/>
                <a:cs typeface="Trebuchet MS"/>
              </a:rPr>
              <a:t> Sek II</a:t>
            </a:r>
            <a:endParaRPr lang="de-DE" sz="2000" dirty="0">
              <a:solidFill>
                <a:srgbClr val="000000"/>
              </a:solidFill>
              <a:ea typeface="+mn-ea"/>
              <a:cs typeface="Trebuchet MS"/>
            </a:endParaRPr>
          </a:p>
        </p:txBody>
      </p:sp>
      <p:sp>
        <p:nvSpPr>
          <p:cNvPr id="51" name="Rectangle 37">
            <a:extLst>
              <a:ext uri="{FF2B5EF4-FFF2-40B4-BE49-F238E27FC236}">
                <a16:creationId xmlns:a16="http://schemas.microsoft.com/office/drawing/2014/main" id="{23E9DBE8-955D-474D-9072-BED59D613995}"/>
              </a:ext>
            </a:extLst>
          </p:cNvPr>
          <p:cNvSpPr txBox="1">
            <a:spLocks noChangeArrowheads="1"/>
          </p:cNvSpPr>
          <p:nvPr/>
        </p:nvSpPr>
        <p:spPr>
          <a:xfrm>
            <a:off x="844525" y="5682451"/>
            <a:ext cx="6876064" cy="3254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1100" dirty="0">
                <a:solidFill>
                  <a:srgbClr val="000000"/>
                </a:solidFill>
                <a:ea typeface="+mn-ea"/>
                <a:cs typeface="Trebuchet MS"/>
              </a:rPr>
              <a:t>Projektidee und Durchführung: Katarina </a:t>
            </a:r>
            <a:r>
              <a:rPr lang="de-CH" sz="1100" dirty="0" err="1">
                <a:solidFill>
                  <a:srgbClr val="000000"/>
                </a:solidFill>
                <a:ea typeface="+mn-ea"/>
                <a:cs typeface="Trebuchet MS"/>
              </a:rPr>
              <a:t>Gromova</a:t>
            </a:r>
            <a:r>
              <a:rPr lang="de-CH" sz="1100" dirty="0">
                <a:solidFill>
                  <a:srgbClr val="000000"/>
                </a:solidFill>
                <a:ea typeface="+mn-ea"/>
                <a:cs typeface="Trebuchet MS"/>
              </a:rPr>
              <a:t>, KZO Wetzikon</a:t>
            </a:r>
            <a:endParaRPr lang="de-DE" sz="1100" dirty="0">
              <a:solidFill>
                <a:srgbClr val="000000"/>
              </a:solidFill>
              <a:ea typeface="+mn-ea"/>
              <a:cs typeface="Trebuchet MS"/>
            </a:endParaRPr>
          </a:p>
        </p:txBody>
      </p:sp>
      <p:sp>
        <p:nvSpPr>
          <p:cNvPr id="39" name="Fensterinhalt horizontal verschieben 23">
            <a:extLst>
              <a:ext uri="{FF2B5EF4-FFF2-40B4-BE49-F238E27FC236}">
                <a16:creationId xmlns:a16="http://schemas.microsoft.com/office/drawing/2014/main" id="{AD8E8EDA-9B89-9FA4-A8DC-927FC518F256}"/>
              </a:ext>
            </a:extLst>
          </p:cNvPr>
          <p:cNvSpPr/>
          <p:nvPr/>
        </p:nvSpPr>
        <p:spPr bwMode="auto">
          <a:xfrm>
            <a:off x="-2712627" y="270582"/>
            <a:ext cx="2143217" cy="1306710"/>
          </a:xfrm>
          <a:prstGeom prst="horizontalScroll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r>
              <a:rPr lang="de-CH" sz="1200" dirty="0">
                <a:solidFill>
                  <a:prstClr val="black"/>
                </a:solidFill>
                <a:latin typeface="Arial Narrow" panose="020B0606020202030204" pitchFamily="34" charset="0"/>
              </a:rPr>
              <a:t>LUUISE-Kurz für </a:t>
            </a:r>
            <a:r>
              <a:rPr lang="de-CH" sz="1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Plena</a:t>
            </a:r>
            <a:r>
              <a:rPr lang="de-CH" sz="12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br>
              <a:rPr lang="de-CH" sz="12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de-CH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>
              <a:tabLst>
                <a:tab pos="469106" algn="l"/>
              </a:tabLst>
            </a:pPr>
            <a:r>
              <a:rPr lang="de-CH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VERS. SEKUNDARSTUFE 2</a:t>
            </a:r>
          </a:p>
        </p:txBody>
      </p:sp>
    </p:spTree>
    <p:extLst>
      <p:ext uri="{BB962C8B-B14F-4D97-AF65-F5344CB8AC3E}">
        <p14:creationId xmlns:p14="http://schemas.microsoft.com/office/powerpoint/2010/main" val="339800100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387985" y="2376249"/>
            <a:ext cx="5143230" cy="20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4" tIns="25712" rIns="51424" bIns="25712">
            <a:spAutoFit/>
          </a:bodyPr>
          <a:lstStyle/>
          <a:p>
            <a:pPr algn="ctr"/>
            <a:endParaRPr lang="de-DE" sz="1013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598671" y="2240701"/>
            <a:ext cx="5143230" cy="20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4" tIns="25712" rIns="51424" bIns="25712">
            <a:spAutoFit/>
          </a:bodyPr>
          <a:lstStyle/>
          <a:p>
            <a:pPr algn="ctr"/>
            <a:endParaRPr lang="de-DE" sz="1013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1869153" y="4844417"/>
            <a:ext cx="5143231" cy="20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4" tIns="25712" rIns="51424" bIns="25712">
            <a:spAutoFit/>
          </a:bodyPr>
          <a:lstStyle/>
          <a:p>
            <a:pPr algn="ctr"/>
            <a:endParaRPr lang="de-DE" sz="1013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3387985" y="2420583"/>
            <a:ext cx="5143230" cy="20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4" tIns="25712" rIns="51424" bIns="25712">
            <a:spAutoFit/>
          </a:bodyPr>
          <a:lstStyle/>
          <a:p>
            <a:endParaRPr lang="de-DE" sz="1013">
              <a:solidFill>
                <a:prstClr val="black"/>
              </a:solidFill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2242368" y="2304490"/>
            <a:ext cx="5143230" cy="20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4" tIns="25712" rIns="51424" bIns="25712">
            <a:spAutoFit/>
          </a:bodyPr>
          <a:lstStyle/>
          <a:p>
            <a:endParaRPr lang="de-DE" sz="1013">
              <a:solidFill>
                <a:prstClr val="black"/>
              </a:solidFill>
            </a:endParaRPr>
          </a:p>
        </p:txBody>
      </p:sp>
      <p:sp>
        <p:nvSpPr>
          <p:cNvPr id="45" name="Rectangle 37"/>
          <p:cNvSpPr>
            <a:spLocks noGrp="1" noChangeArrowheads="1"/>
          </p:cNvSpPr>
          <p:nvPr>
            <p:ph type="title"/>
          </p:nvPr>
        </p:nvSpPr>
        <p:spPr>
          <a:xfrm>
            <a:off x="674137" y="935005"/>
            <a:ext cx="2376312" cy="107273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eaLnBrk="1" hangingPunct="1"/>
            <a:r>
              <a:rPr lang="de-CH" sz="2000" b="1" dirty="0">
                <a:solidFill>
                  <a:srgbClr val="000000"/>
                </a:solidFill>
                <a:ea typeface="+mn-ea"/>
                <a:cs typeface="Trebuchet MS"/>
              </a:rPr>
              <a:t>«Moustache» - </a:t>
            </a:r>
            <a:br>
              <a:rPr lang="de-CH" sz="2000" b="1" dirty="0">
                <a:solidFill>
                  <a:srgbClr val="000000"/>
                </a:solidFill>
                <a:ea typeface="+mn-ea"/>
                <a:cs typeface="Trebuchet MS"/>
              </a:rPr>
            </a:br>
            <a:r>
              <a:rPr lang="de-CH" sz="2000" b="1" dirty="0">
                <a:solidFill>
                  <a:srgbClr val="000000"/>
                </a:solidFill>
                <a:ea typeface="+mn-ea"/>
                <a:cs typeface="Trebuchet MS"/>
              </a:rPr>
              <a:t>on </a:t>
            </a:r>
            <a:r>
              <a:rPr lang="de-CH" sz="2000" b="1" dirty="0" err="1">
                <a:solidFill>
                  <a:srgbClr val="000000"/>
                </a:solidFill>
                <a:ea typeface="+mn-ea"/>
                <a:cs typeface="Trebuchet MS"/>
              </a:rPr>
              <a:t>parle</a:t>
            </a:r>
            <a:r>
              <a:rPr lang="de-CH" sz="2000" b="1" dirty="0">
                <a:solidFill>
                  <a:srgbClr val="000000"/>
                </a:solidFill>
                <a:ea typeface="+mn-ea"/>
                <a:cs typeface="Trebuchet MS"/>
              </a:rPr>
              <a:t> </a:t>
            </a:r>
            <a:r>
              <a:rPr lang="de-CH" sz="2000" b="1" dirty="0" err="1">
                <a:solidFill>
                  <a:srgbClr val="000000"/>
                </a:solidFill>
                <a:ea typeface="+mn-ea"/>
                <a:cs typeface="Trebuchet MS"/>
              </a:rPr>
              <a:t>français</a:t>
            </a:r>
            <a:r>
              <a:rPr lang="de-CH" sz="2000" b="1" dirty="0">
                <a:solidFill>
                  <a:srgbClr val="000000"/>
                </a:solidFill>
                <a:ea typeface="+mn-ea"/>
                <a:cs typeface="Trebuchet MS"/>
              </a:rPr>
              <a:t>!</a:t>
            </a:r>
            <a:endParaRPr lang="de-DE" sz="2000" b="1" dirty="0">
              <a:solidFill>
                <a:srgbClr val="000000"/>
              </a:solidFill>
              <a:ea typeface="+mn-ea"/>
              <a:cs typeface="Trebuchet MS"/>
            </a:endParaRPr>
          </a:p>
        </p:txBody>
      </p:sp>
      <p:sp>
        <p:nvSpPr>
          <p:cNvPr id="22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707430" y="6598877"/>
            <a:ext cx="3886271" cy="100901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de-CH" dirty="0">
                <a:solidFill>
                  <a:prstClr val="black"/>
                </a:solidFill>
              </a:rPr>
              <a:t>PH FHNW, </a:t>
            </a:r>
            <a:r>
              <a:rPr dirty="0" err="1">
                <a:solidFill>
                  <a:prstClr val="black"/>
                </a:solidFill>
              </a:rPr>
              <a:t>Institut</a:t>
            </a:r>
            <a:r>
              <a:rPr dirty="0">
                <a:solidFill>
                  <a:prstClr val="black"/>
                </a:solidFill>
              </a:rPr>
              <a:t> Weiterbildung und Beratung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07429" y="3060442"/>
            <a:ext cx="7369588" cy="29995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CH" sz="1349" dirty="0"/>
              <a:t>Knacknuss: im Französischunterricht sprechen (zu) viele SuS (zu) oft Deutsch.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32254" y="4105126"/>
            <a:ext cx="7369586" cy="507575"/>
          </a:xfrm>
          <a:prstGeom prst="rect">
            <a:avLst/>
          </a:prstGeom>
          <a:noFill/>
          <a:ln w="38100" cmpd="sng">
            <a:solidFill>
              <a:srgbClr val="33CC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CH" sz="1349" dirty="0"/>
              <a:t>Ziel: In den ersten 15 Min. der Lektion gelingt es der Mehrheit der SuS, fast ausschliesslich Französisch zu sprechen. 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707429" y="3604608"/>
            <a:ext cx="7369588" cy="299954"/>
          </a:xfrm>
          <a:prstGeom prst="rect">
            <a:avLst/>
          </a:prstGeom>
          <a:noFill/>
          <a:ln w="38100" cmpd="sng">
            <a:solidFill>
              <a:srgbClr val="FF9A97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CH" sz="1349" dirty="0"/>
              <a:t>Annahme: </a:t>
            </a:r>
            <a:r>
              <a:rPr lang="de-CH" sz="1349" dirty="0" err="1"/>
              <a:t>SuS</a:t>
            </a:r>
            <a:r>
              <a:rPr lang="de-CH" sz="1349" dirty="0"/>
              <a:t> fühlen sich unsicher, beklagen </a:t>
            </a:r>
            <a:r>
              <a:rPr lang="de-CH" sz="1349" dirty="0" err="1"/>
              <a:t>Vokabularlücken</a:t>
            </a:r>
            <a:r>
              <a:rPr lang="de-CH" sz="1349" dirty="0"/>
              <a:t> und haben Angst sich zu exponieren.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707429" y="4844417"/>
            <a:ext cx="3934815" cy="922817"/>
          </a:xfrm>
          <a:prstGeom prst="rect">
            <a:avLst/>
          </a:prstGeom>
          <a:noFill/>
          <a:ln w="38100" cmpd="sng">
            <a:solidFill>
              <a:srgbClr val="0928FF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CH" sz="1349" dirty="0"/>
              <a:t>Intervention: Video-/Audio-Sequenz als Input von Diskussionsphasen, strukturierte Leitfragen für Diskussionen, Phrasen als Sprechhilfen</a:t>
            </a:r>
          </a:p>
          <a:p>
            <a:endParaRPr lang="de-CH" sz="1349" dirty="0"/>
          </a:p>
        </p:txBody>
      </p:sp>
      <p:sp>
        <p:nvSpPr>
          <p:cNvPr id="25" name="Textfeld 24"/>
          <p:cNvSpPr txBox="1"/>
          <p:nvPr/>
        </p:nvSpPr>
        <p:spPr>
          <a:xfrm>
            <a:off x="4701379" y="4844418"/>
            <a:ext cx="3405571" cy="922817"/>
          </a:xfrm>
          <a:prstGeom prst="rect">
            <a:avLst/>
          </a:prstGeom>
          <a:noFill/>
          <a:ln w="38100" cmpd="sng"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CH" sz="1349" dirty="0"/>
              <a:t>Datenerhebungen: Pro gelungene Sprechleistung kleben </a:t>
            </a:r>
            <a:r>
              <a:rPr lang="de-CH" sz="1349" dirty="0" err="1"/>
              <a:t>SuS</a:t>
            </a:r>
            <a:r>
              <a:rPr lang="de-CH" sz="1349" dirty="0"/>
              <a:t> «Moustache-Kleber» auf Klassenposter (4 x durchgeführt)</a:t>
            </a:r>
          </a:p>
          <a:p>
            <a:endParaRPr lang="de-CH" sz="1349" dirty="0"/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0273C510-145B-48F4-A8A3-D558AF1E4DDF}"/>
              </a:ext>
            </a:extLst>
          </p:cNvPr>
          <p:cNvGrpSpPr/>
          <p:nvPr/>
        </p:nvGrpSpPr>
        <p:grpSpPr>
          <a:xfrm>
            <a:off x="755974" y="2176161"/>
            <a:ext cx="7369588" cy="403957"/>
            <a:chOff x="446090" y="1830111"/>
            <a:chExt cx="8405072" cy="731372"/>
          </a:xfrm>
        </p:grpSpPr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6228715D-B6AB-4713-A0F6-09362C28B486}"/>
                </a:ext>
              </a:extLst>
            </p:cNvPr>
            <p:cNvGrpSpPr/>
            <p:nvPr/>
          </p:nvGrpSpPr>
          <p:grpSpPr>
            <a:xfrm>
              <a:off x="446090" y="1916680"/>
              <a:ext cx="8405072" cy="461639"/>
              <a:chOff x="417690" y="1840118"/>
              <a:chExt cx="8405072" cy="461639"/>
            </a:xfrm>
          </p:grpSpPr>
          <p:sp>
            <p:nvSpPr>
              <p:cNvPr id="35" name="Rechteck 34">
                <a:extLst>
                  <a:ext uri="{FF2B5EF4-FFF2-40B4-BE49-F238E27FC236}">
                    <a16:creationId xmlns:a16="http://schemas.microsoft.com/office/drawing/2014/main" id="{DCFF4195-AE72-4815-8C0F-2F486A1FE1A4}"/>
                  </a:ext>
                </a:extLst>
              </p:cNvPr>
              <p:cNvSpPr/>
              <p:nvPr/>
            </p:nvSpPr>
            <p:spPr>
              <a:xfrm>
                <a:off x="417690" y="1840118"/>
                <a:ext cx="2401206" cy="46163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013" b="1" dirty="0">
                    <a:solidFill>
                      <a:schemeClr val="tx1"/>
                    </a:solidFill>
                  </a:rPr>
                  <a:t>Knacknuss + Annahme</a:t>
                </a:r>
              </a:p>
            </p:txBody>
          </p:sp>
          <p:sp>
            <p:nvSpPr>
              <p:cNvPr id="36" name="Rechteck 35">
                <a:extLst>
                  <a:ext uri="{FF2B5EF4-FFF2-40B4-BE49-F238E27FC236}">
                    <a16:creationId xmlns:a16="http://schemas.microsoft.com/office/drawing/2014/main" id="{507D60DD-5333-43B4-B577-FB36FE3A054E}"/>
                  </a:ext>
                </a:extLst>
              </p:cNvPr>
              <p:cNvSpPr/>
              <p:nvPr/>
            </p:nvSpPr>
            <p:spPr>
              <a:xfrm>
                <a:off x="3089923" y="1840118"/>
                <a:ext cx="1194032" cy="46163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8100" cmpd="sng">
                <a:solidFill>
                  <a:srgbClr val="33CC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013" b="1" dirty="0">
                    <a:solidFill>
                      <a:schemeClr val="tx1"/>
                    </a:solidFill>
                  </a:rPr>
                  <a:t>Ziele</a:t>
                </a:r>
              </a:p>
            </p:txBody>
          </p:sp>
          <p:sp>
            <p:nvSpPr>
              <p:cNvPr id="37" name="Rechteck 36">
                <a:extLst>
                  <a:ext uri="{FF2B5EF4-FFF2-40B4-BE49-F238E27FC236}">
                    <a16:creationId xmlns:a16="http://schemas.microsoft.com/office/drawing/2014/main" id="{458A3A66-E794-4D42-8ED0-FF1261147160}"/>
                  </a:ext>
                </a:extLst>
              </p:cNvPr>
              <p:cNvSpPr/>
              <p:nvPr/>
            </p:nvSpPr>
            <p:spPr>
              <a:xfrm>
                <a:off x="4535445" y="1840118"/>
                <a:ext cx="1983569" cy="46163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 cmpd="sng">
                <a:solidFill>
                  <a:srgbClr val="0928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013" b="1" dirty="0">
                    <a:solidFill>
                      <a:schemeClr val="tx1"/>
                    </a:solidFill>
                  </a:rPr>
                  <a:t>Interventionen</a:t>
                </a:r>
              </a:p>
            </p:txBody>
          </p:sp>
          <p:sp>
            <p:nvSpPr>
              <p:cNvPr id="38" name="Rechteck 37">
                <a:extLst>
                  <a:ext uri="{FF2B5EF4-FFF2-40B4-BE49-F238E27FC236}">
                    <a16:creationId xmlns:a16="http://schemas.microsoft.com/office/drawing/2014/main" id="{D027743A-7E12-49AD-BE3C-54CF7E6B5DE9}"/>
                  </a:ext>
                </a:extLst>
              </p:cNvPr>
              <p:cNvSpPr/>
              <p:nvPr/>
            </p:nvSpPr>
            <p:spPr>
              <a:xfrm>
                <a:off x="6538552" y="1840118"/>
                <a:ext cx="2284210" cy="461639"/>
              </a:xfrm>
              <a:prstGeom prst="rect">
                <a:avLst/>
              </a:prstGeom>
              <a:solidFill>
                <a:srgbClr val="98CCFD">
                  <a:alpha val="17000"/>
                </a:srgbClr>
              </a:solidFill>
              <a:ln w="38100" cmpd="sng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013" b="1" dirty="0">
                    <a:solidFill>
                      <a:schemeClr val="tx1"/>
                    </a:solidFill>
                  </a:rPr>
                  <a:t>Datenerhebung</a:t>
                </a:r>
              </a:p>
            </p:txBody>
          </p:sp>
        </p:grp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1B2515B7-9F3D-4B14-AD75-A8238976B449}"/>
                </a:ext>
              </a:extLst>
            </p:cNvPr>
            <p:cNvSpPr txBox="1"/>
            <p:nvPr/>
          </p:nvSpPr>
          <p:spPr>
            <a:xfrm>
              <a:off x="6363668" y="1830111"/>
              <a:ext cx="279748" cy="731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025" b="1" dirty="0">
                  <a:latin typeface="Avenir Book"/>
                  <a:cs typeface="Avenir Book"/>
                </a:rPr>
                <a:t>∞</a:t>
              </a:r>
            </a:p>
          </p:txBody>
        </p:sp>
      </p:grpSp>
      <p:grpSp>
        <p:nvGrpSpPr>
          <p:cNvPr id="43" name="Gruppieren 30">
            <a:extLst>
              <a:ext uri="{FF2B5EF4-FFF2-40B4-BE49-F238E27FC236}">
                <a16:creationId xmlns:a16="http://schemas.microsoft.com/office/drawing/2014/main" id="{10D64FBC-DF61-486F-841A-E02C7DE561FF}"/>
              </a:ext>
            </a:extLst>
          </p:cNvPr>
          <p:cNvGrpSpPr/>
          <p:nvPr/>
        </p:nvGrpSpPr>
        <p:grpSpPr>
          <a:xfrm>
            <a:off x="2242368" y="2595045"/>
            <a:ext cx="2943880" cy="298346"/>
            <a:chOff x="1704108" y="2474132"/>
            <a:chExt cx="4634379" cy="530420"/>
          </a:xfrm>
        </p:grpSpPr>
        <p:sp>
          <p:nvSpPr>
            <p:cNvPr id="44" name="Pfeil: nach rechts gekrümmt 32">
              <a:extLst>
                <a:ext uri="{FF2B5EF4-FFF2-40B4-BE49-F238E27FC236}">
                  <a16:creationId xmlns:a16="http://schemas.microsoft.com/office/drawing/2014/main" id="{33FA18E5-87F9-4593-B23F-09BA0AF91BA6}"/>
                </a:ext>
              </a:extLst>
            </p:cNvPr>
            <p:cNvSpPr/>
            <p:nvPr/>
          </p:nvSpPr>
          <p:spPr>
            <a:xfrm rot="16200000">
              <a:off x="4741869" y="1253328"/>
              <a:ext cx="375813" cy="2817422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13">
                <a:solidFill>
                  <a:schemeClr val="tx1"/>
                </a:solidFill>
              </a:endParaRPr>
            </a:p>
          </p:txBody>
        </p:sp>
        <p:sp>
          <p:nvSpPr>
            <p:cNvPr id="46" name="Pfeil: nach rechts gekrümmt 33">
              <a:extLst>
                <a:ext uri="{FF2B5EF4-FFF2-40B4-BE49-F238E27FC236}">
                  <a16:creationId xmlns:a16="http://schemas.microsoft.com/office/drawing/2014/main" id="{2A537F63-2476-4CB2-88E3-482E5B9B278B}"/>
                </a:ext>
              </a:extLst>
            </p:cNvPr>
            <p:cNvSpPr/>
            <p:nvPr/>
          </p:nvSpPr>
          <p:spPr>
            <a:xfrm rot="16200000">
              <a:off x="3763014" y="429078"/>
              <a:ext cx="516568" cy="4634379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13">
                <a:solidFill>
                  <a:schemeClr val="tx1"/>
                </a:solidFill>
              </a:endParaRPr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2CB90653-2D97-4C5E-A475-ACB20D1E2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765" y="693967"/>
            <a:ext cx="4933450" cy="1268602"/>
          </a:xfrm>
          <a:prstGeom prst="rect">
            <a:avLst/>
          </a:prstGeom>
        </p:spPr>
      </p:pic>
      <p:sp>
        <p:nvSpPr>
          <p:cNvPr id="27" name="Rectangle 37">
            <a:extLst>
              <a:ext uri="{FF2B5EF4-FFF2-40B4-BE49-F238E27FC236}">
                <a16:creationId xmlns:a16="http://schemas.microsoft.com/office/drawing/2014/main" id="{C2CF2A83-113E-481D-9DFB-F25BF58E442A}"/>
              </a:ext>
            </a:extLst>
          </p:cNvPr>
          <p:cNvSpPr txBox="1">
            <a:spLocks noChangeArrowheads="1"/>
          </p:cNvSpPr>
          <p:nvPr/>
        </p:nvSpPr>
        <p:spPr>
          <a:xfrm>
            <a:off x="707429" y="6020325"/>
            <a:ext cx="6876064" cy="3254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1100" dirty="0">
                <a:solidFill>
                  <a:srgbClr val="000000"/>
                </a:solidFill>
                <a:ea typeface="+mn-ea"/>
                <a:cs typeface="Trebuchet MS"/>
              </a:rPr>
              <a:t>Projektidee und Durchführung: Isabelle Gerber, Gymnasium Burgdorf</a:t>
            </a:r>
            <a:endParaRPr lang="de-DE" sz="1100" dirty="0">
              <a:solidFill>
                <a:srgbClr val="000000"/>
              </a:solidFill>
              <a:ea typeface="+mn-ea"/>
              <a:cs typeface="Trebuchet MS"/>
            </a:endParaRPr>
          </a:p>
        </p:txBody>
      </p:sp>
      <p:sp>
        <p:nvSpPr>
          <p:cNvPr id="28" name="Rectangle 37">
            <a:extLst>
              <a:ext uri="{FF2B5EF4-FFF2-40B4-BE49-F238E27FC236}">
                <a16:creationId xmlns:a16="http://schemas.microsoft.com/office/drawing/2014/main" id="{6B7652B6-1F22-4C44-B292-1D4305ADA245}"/>
              </a:ext>
            </a:extLst>
          </p:cNvPr>
          <p:cNvSpPr txBox="1">
            <a:spLocks noChangeArrowheads="1"/>
          </p:cNvSpPr>
          <p:nvPr/>
        </p:nvSpPr>
        <p:spPr>
          <a:xfrm>
            <a:off x="674137" y="212884"/>
            <a:ext cx="2376312" cy="3639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000" dirty="0" err="1">
                <a:solidFill>
                  <a:srgbClr val="000000"/>
                </a:solidFill>
                <a:ea typeface="+mn-ea"/>
                <a:cs typeface="Trebuchet MS"/>
              </a:rPr>
              <a:t>Luuise</a:t>
            </a:r>
            <a:r>
              <a:rPr lang="de-CH" sz="2000" dirty="0">
                <a:solidFill>
                  <a:srgbClr val="000000"/>
                </a:solidFill>
                <a:ea typeface="+mn-ea"/>
                <a:cs typeface="Trebuchet MS"/>
              </a:rPr>
              <a:t> </a:t>
            </a:r>
            <a:r>
              <a:rPr lang="de-CH" sz="2000" dirty="0" err="1">
                <a:solidFill>
                  <a:srgbClr val="000000"/>
                </a:solidFill>
                <a:ea typeface="+mn-ea"/>
                <a:cs typeface="Trebuchet MS"/>
              </a:rPr>
              <a:t>Beipiel</a:t>
            </a:r>
            <a:r>
              <a:rPr lang="de-CH" sz="2000" dirty="0">
                <a:solidFill>
                  <a:srgbClr val="000000"/>
                </a:solidFill>
                <a:ea typeface="+mn-ea"/>
                <a:cs typeface="Trebuchet MS"/>
              </a:rPr>
              <a:t> Sek II</a:t>
            </a:r>
            <a:endParaRPr lang="de-DE" sz="2000" dirty="0">
              <a:solidFill>
                <a:srgbClr val="000000"/>
              </a:solidFill>
              <a:ea typeface="+mn-ea"/>
              <a:cs typeface="Trebuchet MS"/>
            </a:endParaRPr>
          </a:p>
        </p:txBody>
      </p:sp>
      <p:sp>
        <p:nvSpPr>
          <p:cNvPr id="31" name="Fensterinhalt horizontal verschieben 23">
            <a:extLst>
              <a:ext uri="{FF2B5EF4-FFF2-40B4-BE49-F238E27FC236}">
                <a16:creationId xmlns:a16="http://schemas.microsoft.com/office/drawing/2014/main" id="{2EB96141-6078-58DE-2FA2-5EC58DC5F0DC}"/>
              </a:ext>
            </a:extLst>
          </p:cNvPr>
          <p:cNvSpPr/>
          <p:nvPr/>
        </p:nvSpPr>
        <p:spPr bwMode="auto">
          <a:xfrm>
            <a:off x="-2547079" y="412659"/>
            <a:ext cx="2143217" cy="1306710"/>
          </a:xfrm>
          <a:prstGeom prst="horizontalScroll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r>
              <a:rPr lang="de-CH" sz="1200" dirty="0">
                <a:solidFill>
                  <a:prstClr val="black"/>
                </a:solidFill>
                <a:latin typeface="Arial Narrow" panose="020B0606020202030204" pitchFamily="34" charset="0"/>
              </a:rPr>
              <a:t>LUUISE-Kurz für </a:t>
            </a:r>
            <a:r>
              <a:rPr lang="de-CH" sz="1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Plena</a:t>
            </a:r>
            <a:r>
              <a:rPr lang="de-CH" sz="12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br>
              <a:rPr lang="de-CH" sz="12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de-CH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>
              <a:tabLst>
                <a:tab pos="469106" algn="l"/>
              </a:tabLst>
            </a:pPr>
            <a:r>
              <a:rPr lang="de-CH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VERS. SEKUNDARSTUFE 2</a:t>
            </a:r>
          </a:p>
        </p:txBody>
      </p:sp>
      <p:sp>
        <p:nvSpPr>
          <p:cNvPr id="33" name="Stern mit 6 Zacken 18">
            <a:extLst>
              <a:ext uri="{FF2B5EF4-FFF2-40B4-BE49-F238E27FC236}">
                <a16:creationId xmlns:a16="http://schemas.microsoft.com/office/drawing/2014/main" id="{540506C4-4C97-CB65-0E1C-E4C7ABE14296}"/>
              </a:ext>
            </a:extLst>
          </p:cNvPr>
          <p:cNvSpPr/>
          <p:nvPr/>
        </p:nvSpPr>
        <p:spPr bwMode="auto">
          <a:xfrm>
            <a:off x="9278629" y="857252"/>
            <a:ext cx="993710" cy="1213058"/>
          </a:xfrm>
          <a:prstGeom prst="star6">
            <a:avLst/>
          </a:prstGeom>
          <a:solidFill>
            <a:srgbClr val="FFC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500" tIns="34290" rIns="1350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CH" sz="1350" b="1" dirty="0">
                <a:solidFill>
                  <a:prstClr val="black"/>
                </a:solidFill>
                <a:latin typeface="Arial Narrow" panose="020B0606020202030204" pitchFamily="34" charset="0"/>
              </a:rPr>
              <a:t>Standard</a:t>
            </a:r>
          </a:p>
        </p:txBody>
      </p:sp>
    </p:spTree>
    <p:extLst>
      <p:ext uri="{BB962C8B-B14F-4D97-AF65-F5344CB8AC3E}">
        <p14:creationId xmlns:p14="http://schemas.microsoft.com/office/powerpoint/2010/main" val="159952534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6"/>
          <p:cNvPicPr>
            <a:picLocks noChangeAspect="1"/>
          </p:cNvPicPr>
          <p:nvPr/>
        </p:nvPicPr>
        <p:blipFill rotWithShape="1">
          <a:blip r:embed="rId3"/>
          <a:srcRect b="24015"/>
          <a:stretch/>
        </p:blipFill>
        <p:spPr>
          <a:xfrm>
            <a:off x="5117547" y="46448"/>
            <a:ext cx="2095450" cy="2104323"/>
          </a:xfrm>
          <a:prstGeom prst="rect">
            <a:avLst/>
          </a:prstGeom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993231" y="2025256"/>
            <a:ext cx="6858000" cy="27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4" rIns="68568" bIns="34284">
            <a:spAutoFit/>
          </a:bodyPr>
          <a:lstStyle/>
          <a:p>
            <a:pPr algn="ctr"/>
            <a:endParaRPr lang="de-DE" sz="135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946797" y="1735931"/>
            <a:ext cx="6858000" cy="27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4" rIns="68568" bIns="34284">
            <a:spAutoFit/>
          </a:bodyPr>
          <a:lstStyle/>
          <a:p>
            <a:pPr algn="ctr"/>
            <a:endParaRPr lang="de-DE" sz="135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968013" y="5316320"/>
            <a:ext cx="6858001" cy="27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4" rIns="68568" bIns="34284">
            <a:spAutoFit/>
          </a:bodyPr>
          <a:lstStyle/>
          <a:p>
            <a:pPr algn="ctr"/>
            <a:endParaRPr lang="de-DE" sz="135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1465661" y="1929574"/>
            <a:ext cx="6858000" cy="27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4" rIns="68568" bIns="34284">
            <a:spAutoFit/>
          </a:bodyPr>
          <a:lstStyle/>
          <a:p>
            <a:endParaRPr lang="de-DE" sz="1350">
              <a:solidFill>
                <a:prstClr val="black"/>
              </a:solidFill>
            </a:endParaRPr>
          </a:p>
        </p:txBody>
      </p:sp>
      <p:sp>
        <p:nvSpPr>
          <p:cNvPr id="45" name="Rectangle 37"/>
          <p:cNvSpPr>
            <a:spLocks noGrp="1" noChangeArrowheads="1"/>
          </p:cNvSpPr>
          <p:nvPr>
            <p:ph type="title"/>
          </p:nvPr>
        </p:nvSpPr>
        <p:spPr>
          <a:xfrm>
            <a:off x="674138" y="815295"/>
            <a:ext cx="2483580" cy="702469"/>
          </a:xfrm>
          <a:prstGeom prst="rect">
            <a:avLst/>
          </a:prstGeo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de-CH" sz="2000" b="1" dirty="0" err="1">
                <a:solidFill>
                  <a:srgbClr val="000000"/>
                </a:solidFill>
                <a:ea typeface="+mn-ea"/>
                <a:cs typeface="Trebuchet MS"/>
              </a:rPr>
              <a:t>SuS</a:t>
            </a:r>
            <a:r>
              <a:rPr lang="de-CH" sz="2000" b="1" dirty="0">
                <a:solidFill>
                  <a:srgbClr val="000000"/>
                </a:solidFill>
                <a:ea typeface="+mn-ea"/>
                <a:cs typeface="Trebuchet MS"/>
              </a:rPr>
              <a:t> finden Zugang zu literarischen Texten</a:t>
            </a:r>
            <a:endParaRPr lang="de-DE" sz="2000" b="1" dirty="0">
              <a:solidFill>
                <a:srgbClr val="000000"/>
              </a:solidFill>
              <a:ea typeface="+mn-ea"/>
              <a:cs typeface="Trebuchet MS"/>
            </a:endParaRPr>
          </a:p>
        </p:txBody>
      </p:sp>
      <p:sp>
        <p:nvSpPr>
          <p:cNvPr id="22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dirty="0">
              <a:solidFill>
                <a:prstClr val="black"/>
              </a:solidFill>
            </a:endParaRPr>
          </a:p>
        </p:txBody>
      </p:sp>
      <p:sp>
        <p:nvSpPr>
          <p:cNvPr id="19" name="Stern mit 6 Zacken 18"/>
          <p:cNvSpPr/>
          <p:nvPr/>
        </p:nvSpPr>
        <p:spPr bwMode="auto">
          <a:xfrm>
            <a:off x="9278629" y="857252"/>
            <a:ext cx="993710" cy="1213058"/>
          </a:xfrm>
          <a:prstGeom prst="star6">
            <a:avLst/>
          </a:prstGeom>
          <a:solidFill>
            <a:srgbClr val="FFC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500" tIns="34290" rIns="1350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CH" sz="1350" b="1" dirty="0">
                <a:solidFill>
                  <a:prstClr val="black"/>
                </a:solidFill>
                <a:latin typeface="Arial Narrow" panose="020B0606020202030204" pitchFamily="34" charset="0"/>
              </a:rPr>
              <a:t>Standard</a:t>
            </a:r>
          </a:p>
        </p:txBody>
      </p:sp>
      <p:sp>
        <p:nvSpPr>
          <p:cNvPr id="24" name="Fensterinhalt horizontal verschieben 23"/>
          <p:cNvSpPr/>
          <p:nvPr/>
        </p:nvSpPr>
        <p:spPr bwMode="auto">
          <a:xfrm>
            <a:off x="-2209800" y="857252"/>
            <a:ext cx="2143217" cy="1306710"/>
          </a:xfrm>
          <a:prstGeom prst="horizontalScroll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r>
              <a:rPr lang="de-CH" sz="1200" dirty="0">
                <a:solidFill>
                  <a:prstClr val="black"/>
                </a:solidFill>
                <a:latin typeface="Arial Narrow" panose="020B0606020202030204" pitchFamily="34" charset="0"/>
              </a:rPr>
              <a:t>LUUISE-Kurz für </a:t>
            </a:r>
            <a:r>
              <a:rPr lang="de-CH" sz="1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Plena</a:t>
            </a:r>
            <a:r>
              <a:rPr lang="de-CH" sz="12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br>
              <a:rPr lang="de-CH" sz="12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de-CH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>
              <a:tabLst>
                <a:tab pos="469106" algn="l"/>
              </a:tabLst>
            </a:pPr>
            <a:r>
              <a:rPr lang="de-CH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VERS. SEKUNDARSTUFE 2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983306" y="3125169"/>
            <a:ext cx="7235127" cy="32316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sz="1500" dirty="0"/>
              <a:t>Knacknuss:  </a:t>
            </a:r>
            <a:r>
              <a:rPr lang="de-CH" sz="1500" dirty="0" err="1"/>
              <a:t>SuS</a:t>
            </a:r>
            <a:r>
              <a:rPr lang="de-CH" sz="1500" dirty="0"/>
              <a:t> beteiligen sich nicht (engagiert genug)  bei der Besprechung der Lektüre.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968013" y="4136117"/>
            <a:ext cx="7250420" cy="553998"/>
          </a:xfrm>
          <a:prstGeom prst="rect">
            <a:avLst/>
          </a:prstGeom>
          <a:noFill/>
          <a:ln w="38100" cmpd="sng">
            <a:solidFill>
              <a:srgbClr val="33CC00"/>
            </a:solidFill>
          </a:ln>
        </p:spPr>
        <p:txBody>
          <a:bodyPr wrap="square" rtlCol="0">
            <a:spAutoFit/>
          </a:bodyPr>
          <a:lstStyle/>
          <a:p>
            <a:r>
              <a:rPr lang="de-CH" sz="1500" dirty="0"/>
              <a:t>Ziel: Mind. 60% der </a:t>
            </a:r>
            <a:r>
              <a:rPr lang="de-CH" sz="1500" dirty="0" err="1"/>
              <a:t>SuS</a:t>
            </a:r>
            <a:r>
              <a:rPr lang="de-CH" sz="1500" dirty="0"/>
              <a:t> schätzen die «Temperatur» ihres Zugangs zum Text als «(eher) warm» ein und können dazu mind. 2 Gründe angeben.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983306" y="3498231"/>
            <a:ext cx="7235127" cy="553998"/>
          </a:xfrm>
          <a:prstGeom prst="rect">
            <a:avLst/>
          </a:prstGeom>
          <a:noFill/>
          <a:ln w="38100" cmpd="sng">
            <a:solidFill>
              <a:srgbClr val="FF9A97"/>
            </a:solidFill>
          </a:ln>
        </p:spPr>
        <p:txBody>
          <a:bodyPr wrap="square" rtlCol="0">
            <a:spAutoFit/>
          </a:bodyPr>
          <a:lstStyle/>
          <a:p>
            <a:r>
              <a:rPr lang="de-CH" sz="1500" dirty="0"/>
              <a:t>Annahme: Text ist für </a:t>
            </a:r>
            <a:r>
              <a:rPr lang="de-CH" sz="1500" dirty="0" err="1"/>
              <a:t>SuS</a:t>
            </a:r>
            <a:r>
              <a:rPr lang="de-CH" sz="1500" dirty="0"/>
              <a:t> fern ihrer Lebens- und Gefühlswelt; «</a:t>
            </a:r>
            <a:r>
              <a:rPr lang="de-CH" sz="1500" dirty="0" err="1"/>
              <a:t>SuS</a:t>
            </a:r>
            <a:r>
              <a:rPr lang="de-CH" sz="1500" dirty="0"/>
              <a:t> werden nicht warm» mit dem Text. 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983306" y="4753113"/>
            <a:ext cx="2771829" cy="1246495"/>
          </a:xfrm>
          <a:prstGeom prst="rect">
            <a:avLst/>
          </a:prstGeom>
          <a:noFill/>
          <a:ln w="38100" cmpd="sng">
            <a:solidFill>
              <a:srgbClr val="0928FF"/>
            </a:solidFill>
          </a:ln>
        </p:spPr>
        <p:txBody>
          <a:bodyPr wrap="square" rtlCol="0">
            <a:spAutoFit/>
          </a:bodyPr>
          <a:lstStyle/>
          <a:p>
            <a:r>
              <a:rPr lang="de-CH" sz="1500" dirty="0"/>
              <a:t>Intervention: </a:t>
            </a:r>
          </a:p>
          <a:p>
            <a:r>
              <a:rPr lang="de-CH" sz="1500" dirty="0"/>
              <a:t>Besprechung der </a:t>
            </a:r>
            <a:r>
              <a:rPr lang="de-CH" sz="1500" dirty="0" err="1"/>
              <a:t>SuS</a:t>
            </a:r>
            <a:r>
              <a:rPr lang="de-CH" sz="1500" dirty="0"/>
              <a:t>-Beiträge auf den Haftzetteln vor dem Poster</a:t>
            </a:r>
          </a:p>
          <a:p>
            <a:endParaRPr lang="de-CH" sz="1500" dirty="0"/>
          </a:p>
        </p:txBody>
      </p:sp>
      <p:sp>
        <p:nvSpPr>
          <p:cNvPr id="25" name="Textfeld 24"/>
          <p:cNvSpPr txBox="1"/>
          <p:nvPr/>
        </p:nvSpPr>
        <p:spPr>
          <a:xfrm>
            <a:off x="3797809" y="4753114"/>
            <a:ext cx="4420624" cy="1246495"/>
          </a:xfrm>
          <a:prstGeom prst="rect">
            <a:avLst/>
          </a:prstGeom>
          <a:noFill/>
          <a:ln w="38100" cmpd="sng">
            <a:solidFill>
              <a:srgbClr val="8EB4E3"/>
            </a:solidFill>
          </a:ln>
        </p:spPr>
        <p:txBody>
          <a:bodyPr wrap="square" rtlCol="0">
            <a:spAutoFit/>
          </a:bodyPr>
          <a:lstStyle/>
          <a:p>
            <a:r>
              <a:rPr lang="de-CH" sz="1500" dirty="0"/>
              <a:t>Datenerhebung: Einschätzung des eigenen Zugangs mit Temperaturmesser durch Wahl der Kartenfarbe und Platzierung auf dem Temperaturmesser, und Erklärungen auf Haftzetteln   </a:t>
            </a:r>
          </a:p>
          <a:p>
            <a:endParaRPr lang="de-CH" sz="1500" dirty="0"/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10D64FBC-DF61-486F-841A-E02C7DE561FF}"/>
              </a:ext>
            </a:extLst>
          </p:cNvPr>
          <p:cNvGrpSpPr/>
          <p:nvPr/>
        </p:nvGrpSpPr>
        <p:grpSpPr>
          <a:xfrm>
            <a:off x="1929953" y="2634087"/>
            <a:ext cx="4194089" cy="429073"/>
            <a:chOff x="1704108" y="2474132"/>
            <a:chExt cx="4634379" cy="530420"/>
          </a:xfrm>
        </p:grpSpPr>
        <p:sp>
          <p:nvSpPr>
            <p:cNvPr id="33" name="Pfeil: nach rechts gekrümmt 32">
              <a:extLst>
                <a:ext uri="{FF2B5EF4-FFF2-40B4-BE49-F238E27FC236}">
                  <a16:creationId xmlns:a16="http://schemas.microsoft.com/office/drawing/2014/main" id="{33FA18E5-87F9-4593-B23F-09BA0AF91BA6}"/>
                </a:ext>
              </a:extLst>
            </p:cNvPr>
            <p:cNvSpPr/>
            <p:nvPr/>
          </p:nvSpPr>
          <p:spPr>
            <a:xfrm rot="16200000">
              <a:off x="4741869" y="1253328"/>
              <a:ext cx="375813" cy="2817422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350">
                <a:solidFill>
                  <a:schemeClr val="tx1"/>
                </a:solidFill>
              </a:endParaRPr>
            </a:p>
          </p:txBody>
        </p:sp>
        <p:sp>
          <p:nvSpPr>
            <p:cNvPr id="34" name="Pfeil: nach rechts gekrümmt 33">
              <a:extLst>
                <a:ext uri="{FF2B5EF4-FFF2-40B4-BE49-F238E27FC236}">
                  <a16:creationId xmlns:a16="http://schemas.microsoft.com/office/drawing/2014/main" id="{2A537F63-2476-4CB2-88E3-482E5B9B278B}"/>
                </a:ext>
              </a:extLst>
            </p:cNvPr>
            <p:cNvSpPr/>
            <p:nvPr/>
          </p:nvSpPr>
          <p:spPr>
            <a:xfrm rot="16200000">
              <a:off x="3763014" y="429078"/>
              <a:ext cx="516568" cy="4634379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B9594AA-48BB-49F8-B56B-3E0C64D306D0}"/>
              </a:ext>
            </a:extLst>
          </p:cNvPr>
          <p:cNvGrpSpPr/>
          <p:nvPr/>
        </p:nvGrpSpPr>
        <p:grpSpPr>
          <a:xfrm>
            <a:off x="925566" y="2225766"/>
            <a:ext cx="7292867" cy="417869"/>
            <a:chOff x="1030794" y="2170312"/>
            <a:chExt cx="6858128" cy="399829"/>
          </a:xfrm>
        </p:grpSpPr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DCFF4195-AE72-4815-8C0F-2F486A1FE1A4}"/>
                </a:ext>
              </a:extLst>
            </p:cNvPr>
            <p:cNvSpPr/>
            <p:nvPr/>
          </p:nvSpPr>
          <p:spPr>
            <a:xfrm>
              <a:off x="1030794" y="2176236"/>
              <a:ext cx="1859476" cy="39390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350" b="1" dirty="0">
                  <a:solidFill>
                    <a:schemeClr val="tx1"/>
                  </a:solidFill>
                </a:rPr>
                <a:t>Knacknuss + Annahme</a:t>
              </a:r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507D60DD-5333-43B4-B577-FB36FE3A054E}"/>
                </a:ext>
              </a:extLst>
            </p:cNvPr>
            <p:cNvSpPr/>
            <p:nvPr/>
          </p:nvSpPr>
          <p:spPr>
            <a:xfrm>
              <a:off x="3121147" y="2176236"/>
              <a:ext cx="1017151" cy="37343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 cmpd="sng">
              <a:solidFill>
                <a:srgbClr val="33CC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350" b="1" dirty="0">
                  <a:solidFill>
                    <a:schemeClr val="tx1"/>
                  </a:solidFill>
                </a:rPr>
                <a:t>Ziele</a:t>
              </a:r>
            </a:p>
          </p:txBody>
        </p:sp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458A3A66-E794-4D42-8ED0-FF1261147160}"/>
                </a:ext>
              </a:extLst>
            </p:cNvPr>
            <p:cNvSpPr/>
            <p:nvPr/>
          </p:nvSpPr>
          <p:spPr>
            <a:xfrm>
              <a:off x="4352534" y="2176236"/>
              <a:ext cx="1689728" cy="373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mpd="sng">
              <a:solidFill>
                <a:srgbClr val="0928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350" b="1" dirty="0">
                  <a:solidFill>
                    <a:schemeClr val="tx1"/>
                  </a:solidFill>
                </a:rPr>
                <a:t>Interventionen</a:t>
              </a:r>
            </a:p>
          </p:txBody>
        </p:sp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id="{D027743A-7E12-49AD-BE3C-54CF7E6B5DE9}"/>
                </a:ext>
              </a:extLst>
            </p:cNvPr>
            <p:cNvSpPr/>
            <p:nvPr/>
          </p:nvSpPr>
          <p:spPr>
            <a:xfrm>
              <a:off x="6085393" y="2170312"/>
              <a:ext cx="1803529" cy="384586"/>
            </a:xfrm>
            <a:prstGeom prst="rect">
              <a:avLst/>
            </a:prstGeom>
            <a:solidFill>
              <a:srgbClr val="98CCFD">
                <a:alpha val="17000"/>
              </a:srgbClr>
            </a:solidFill>
            <a:ln w="38100" cmpd="sng"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350" b="1" dirty="0">
                  <a:solidFill>
                    <a:schemeClr val="tx1"/>
                  </a:solidFill>
                </a:rPr>
                <a:t>Datenerhebung</a:t>
              </a:r>
            </a:p>
          </p:txBody>
        </p:sp>
      </p:grpSp>
      <p:sp>
        <p:nvSpPr>
          <p:cNvPr id="51" name="Textfeld 50">
            <a:extLst>
              <a:ext uri="{FF2B5EF4-FFF2-40B4-BE49-F238E27FC236}">
                <a16:creationId xmlns:a16="http://schemas.microsoft.com/office/drawing/2014/main" id="{1B2515B7-9F3D-4B14-AD75-A8238976B449}"/>
              </a:ext>
            </a:extLst>
          </p:cNvPr>
          <p:cNvSpPr txBox="1"/>
          <p:nvPr/>
        </p:nvSpPr>
        <p:spPr>
          <a:xfrm>
            <a:off x="6050624" y="2197732"/>
            <a:ext cx="2625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700" b="1" dirty="0">
                <a:latin typeface="Avenir Book"/>
                <a:cs typeface="Avenir Book"/>
              </a:rPr>
              <a:t>∞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8185B751-C15B-4B99-9E78-1389EDD369FA}"/>
              </a:ext>
            </a:extLst>
          </p:cNvPr>
          <p:cNvSpPr txBox="1"/>
          <p:nvPr/>
        </p:nvSpPr>
        <p:spPr>
          <a:xfrm>
            <a:off x="3557585" y="5213083"/>
            <a:ext cx="2625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700" b="1" dirty="0">
                <a:latin typeface="Avenir Book"/>
                <a:cs typeface="Avenir Book"/>
              </a:rPr>
              <a:t>∞</a:t>
            </a:r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id="{22E94120-1CD2-4585-8BD3-7964774D39F3}"/>
              </a:ext>
            </a:extLst>
          </p:cNvPr>
          <p:cNvSpPr txBox="1">
            <a:spLocks noChangeArrowheads="1"/>
          </p:cNvSpPr>
          <p:nvPr/>
        </p:nvSpPr>
        <p:spPr>
          <a:xfrm>
            <a:off x="949950" y="5958660"/>
            <a:ext cx="6876064" cy="3254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1100" dirty="0">
                <a:solidFill>
                  <a:srgbClr val="000000"/>
                </a:solidFill>
                <a:ea typeface="+mn-ea"/>
                <a:cs typeface="Trebuchet MS"/>
              </a:rPr>
              <a:t>Projektidee und Durchführung: Susanne </a:t>
            </a:r>
            <a:r>
              <a:rPr lang="de-CH" sz="1100" dirty="0" err="1">
                <a:solidFill>
                  <a:srgbClr val="000000"/>
                </a:solidFill>
                <a:ea typeface="+mn-ea"/>
                <a:cs typeface="Trebuchet MS"/>
              </a:rPr>
              <a:t>Freidl</a:t>
            </a:r>
            <a:r>
              <a:rPr lang="de-CH" sz="1100" dirty="0">
                <a:solidFill>
                  <a:srgbClr val="000000"/>
                </a:solidFill>
                <a:ea typeface="+mn-ea"/>
                <a:cs typeface="Trebuchet MS"/>
              </a:rPr>
              <a:t>, KV Zürich Business School</a:t>
            </a:r>
            <a:endParaRPr lang="de-DE" sz="1100" dirty="0">
              <a:solidFill>
                <a:srgbClr val="000000"/>
              </a:solidFill>
              <a:ea typeface="+mn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7446485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466975" y="1557340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/>
          <a:p>
            <a:pPr algn="ctr"/>
            <a:endParaRPr lang="de-DE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405063" y="1171575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/>
          <a:p>
            <a:pPr algn="ctr"/>
            <a:endParaRPr lang="de-DE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-233317" y="5945424"/>
            <a:ext cx="914400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/>
          <a:p>
            <a:pPr algn="ctr"/>
            <a:endParaRPr lang="de-DE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2466975" y="1636161"/>
            <a:ext cx="9144000" cy="36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430214" y="1429765"/>
            <a:ext cx="9144000" cy="36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45" name="Rectangle 37"/>
          <p:cNvSpPr>
            <a:spLocks noGrp="1" noChangeArrowheads="1"/>
          </p:cNvSpPr>
          <p:nvPr>
            <p:ph type="title"/>
          </p:nvPr>
        </p:nvSpPr>
        <p:spPr>
          <a:xfrm>
            <a:off x="393728" y="604838"/>
            <a:ext cx="8886825" cy="93662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l" eaLnBrk="1" hangingPunct="1"/>
            <a:r>
              <a:rPr lang="de-DE" b="1" kern="1200" dirty="0">
                <a:solidFill>
                  <a:schemeClr val="tx1"/>
                </a:solidFill>
                <a:cs typeface="Times New Roman" pitchFamily="18" charset="0"/>
              </a:rPr>
              <a:t>Beispiele für </a:t>
            </a:r>
            <a:r>
              <a:rPr lang="de-CH" b="1" dirty="0"/>
              <a:t>»</a:t>
            </a:r>
            <a:r>
              <a:rPr lang="de-CH" b="1" kern="1200" dirty="0">
                <a:solidFill>
                  <a:schemeClr val="tx1"/>
                </a:solidFill>
                <a:cs typeface="Times New Roman" pitchFamily="18" charset="0"/>
              </a:rPr>
              <a:t>Knacknüsse</a:t>
            </a:r>
            <a:r>
              <a:rPr lang="de-CH" b="1" dirty="0"/>
              <a:t>«</a:t>
            </a:r>
            <a:endParaRPr lang="de-DE" b="1" kern="1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419631" y="1337573"/>
            <a:ext cx="821637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defTabSz="271463">
              <a:spcBef>
                <a:spcPts val="600"/>
              </a:spcBef>
              <a:buFont typeface="Arial" pitchFamily="34" charset="0"/>
              <a:buChar char="•"/>
            </a:pPr>
            <a:r>
              <a:rPr lang="de-CH" b="1" dirty="0">
                <a:solidFill>
                  <a:srgbClr val="1F497D"/>
                </a:solidFill>
              </a:rPr>
              <a:t>kaum</a:t>
            </a:r>
            <a:r>
              <a:rPr lang="de-CH" dirty="0">
                <a:solidFill>
                  <a:prstClr val="black"/>
                </a:solidFill>
              </a:rPr>
              <a:t> </a:t>
            </a:r>
            <a:r>
              <a:rPr lang="de-CH" b="1" dirty="0">
                <a:solidFill>
                  <a:srgbClr val="1F497D"/>
                </a:solidFill>
              </a:rPr>
              <a:t>Vorbereitung</a:t>
            </a:r>
            <a:r>
              <a:rPr lang="de-CH" dirty="0">
                <a:solidFill>
                  <a:prstClr val="black"/>
                </a:solidFill>
              </a:rPr>
              <a:t> der SuS (z. B. Texte nicht/kaum gelesen)</a:t>
            </a:r>
          </a:p>
          <a:p>
            <a:pPr marL="285750" indent="-285750" defTabSz="2714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b="1" dirty="0">
                <a:solidFill>
                  <a:srgbClr val="1F497D"/>
                </a:solidFill>
              </a:rPr>
              <a:t>ungünstige Zeiteinteilung</a:t>
            </a:r>
            <a:r>
              <a:rPr lang="de-CH" dirty="0">
                <a:solidFill>
                  <a:prstClr val="black"/>
                </a:solidFill>
              </a:rPr>
              <a:t> d. Lernenden bei Vorbereitung auf Unterricht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419631" y="2147952"/>
            <a:ext cx="79597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271463">
              <a:spcBef>
                <a:spcPts val="600"/>
              </a:spcBef>
              <a:buFont typeface="Arial" pitchFamily="34" charset="0"/>
              <a:buChar char="•"/>
            </a:pPr>
            <a:r>
              <a:rPr lang="de-CH" b="1" dirty="0">
                <a:solidFill>
                  <a:srgbClr val="1F497D"/>
                </a:solidFill>
              </a:rPr>
              <a:t>Unruhe/hoher</a:t>
            </a:r>
            <a:r>
              <a:rPr lang="de-CH" dirty="0">
                <a:solidFill>
                  <a:prstClr val="black"/>
                </a:solidFill>
              </a:rPr>
              <a:t> Lärmpegel während Einzel-/Gruppenarbeiten</a:t>
            </a:r>
          </a:p>
          <a:p>
            <a:pPr marL="285750" indent="-285750" defTabSz="271463">
              <a:spcBef>
                <a:spcPts val="600"/>
              </a:spcBef>
              <a:buFont typeface="Arial" pitchFamily="34" charset="0"/>
              <a:buChar char="•"/>
            </a:pPr>
            <a:r>
              <a:rPr lang="de-CH" dirty="0">
                <a:solidFill>
                  <a:prstClr val="black"/>
                </a:solidFill>
              </a:rPr>
              <a:t>SuS bearbeiten </a:t>
            </a:r>
            <a:r>
              <a:rPr lang="de-CH" b="1" dirty="0">
                <a:solidFill>
                  <a:srgbClr val="1F497D"/>
                </a:solidFill>
              </a:rPr>
              <a:t>Aufgaben</a:t>
            </a:r>
            <a:r>
              <a:rPr lang="de-CH" dirty="0">
                <a:solidFill>
                  <a:prstClr val="black"/>
                </a:solidFill>
              </a:rPr>
              <a:t> </a:t>
            </a:r>
            <a:r>
              <a:rPr lang="de-CH" b="1" dirty="0">
                <a:solidFill>
                  <a:srgbClr val="1F497D"/>
                </a:solidFill>
              </a:rPr>
              <a:t>nicht/falsch/nachlässig</a:t>
            </a:r>
            <a:r>
              <a:rPr lang="de-CH" dirty="0">
                <a:solidFill>
                  <a:prstClr val="black"/>
                </a:solidFill>
              </a:rPr>
              <a:t> – «Minimalisten»</a:t>
            </a:r>
          </a:p>
          <a:p>
            <a:pPr marL="285750" indent="-285750" defTabSz="271463">
              <a:spcBef>
                <a:spcPts val="600"/>
              </a:spcBef>
              <a:buFont typeface="Arial" pitchFamily="34" charset="0"/>
              <a:buChar char="•"/>
            </a:pPr>
            <a:r>
              <a:rPr lang="de-CH" b="1" dirty="0">
                <a:solidFill>
                  <a:srgbClr val="1F497D"/>
                </a:solidFill>
              </a:rPr>
              <a:t>passive Klasse</a:t>
            </a:r>
            <a:r>
              <a:rPr lang="de-CH" dirty="0">
                <a:solidFill>
                  <a:prstClr val="black"/>
                </a:solidFill>
              </a:rPr>
              <a:t>/wenig Aktive: Unterricht mit 1–3 «Stars», Rest ist absent</a:t>
            </a:r>
          </a:p>
          <a:p>
            <a:pPr indent="-285750" defTabSz="271463">
              <a:spcBef>
                <a:spcPts val="600"/>
              </a:spcBef>
              <a:buFont typeface="Arial" pitchFamily="34" charset="0"/>
              <a:buChar char="•"/>
            </a:pPr>
            <a:r>
              <a:rPr lang="de-CH" b="1" dirty="0">
                <a:solidFill>
                  <a:srgbClr val="1F497D"/>
                </a:solidFill>
              </a:rPr>
              <a:t>wenig</a:t>
            </a:r>
            <a:r>
              <a:rPr lang="de-CH" dirty="0">
                <a:solidFill>
                  <a:prstClr val="black"/>
                </a:solidFill>
              </a:rPr>
              <a:t> </a:t>
            </a:r>
            <a:r>
              <a:rPr lang="de-CH" b="1" dirty="0">
                <a:solidFill>
                  <a:srgbClr val="1F497D"/>
                </a:solidFill>
              </a:rPr>
              <a:t>Einblick</a:t>
            </a:r>
            <a:r>
              <a:rPr lang="de-CH" dirty="0">
                <a:solidFill>
                  <a:prstClr val="black"/>
                </a:solidFill>
              </a:rPr>
              <a:t> der Lehrperson, wo SuS während der Lektion stehen</a:t>
            </a:r>
          </a:p>
          <a:p>
            <a:pPr indent="-285750" defTabSz="271463">
              <a:spcBef>
                <a:spcPts val="600"/>
              </a:spcBef>
              <a:buFont typeface="Arial" pitchFamily="34" charset="0"/>
              <a:buChar char="•"/>
            </a:pPr>
            <a:r>
              <a:rPr lang="de-CH" b="1" dirty="0">
                <a:solidFill>
                  <a:srgbClr val="1F497D"/>
                </a:solidFill>
              </a:rPr>
              <a:t>kaum Bereitschaft </a:t>
            </a:r>
            <a:r>
              <a:rPr lang="de-CH" dirty="0">
                <a:solidFill>
                  <a:prstClr val="black"/>
                </a:solidFill>
              </a:rPr>
              <a:t>v. SuS, </a:t>
            </a:r>
            <a:r>
              <a:rPr lang="de-CH" b="1" dirty="0">
                <a:solidFill>
                  <a:srgbClr val="1F497D"/>
                </a:solidFill>
              </a:rPr>
              <a:t>effektiv/selbständig</a:t>
            </a:r>
            <a:r>
              <a:rPr lang="de-CH" dirty="0">
                <a:solidFill>
                  <a:prstClr val="black"/>
                </a:solidFill>
              </a:rPr>
              <a:t>  zu üben/in Gruppen zu arbeiten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395536" y="4151982"/>
            <a:ext cx="8515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defTabSz="271463">
              <a:spcBef>
                <a:spcPts val="600"/>
              </a:spcBef>
              <a:buFont typeface="Arial" pitchFamily="34" charset="0"/>
              <a:buChar char="•"/>
            </a:pPr>
            <a:r>
              <a:rPr lang="de-CH" b="1" dirty="0">
                <a:solidFill>
                  <a:srgbClr val="1F497D"/>
                </a:solidFill>
              </a:rPr>
              <a:t>Unsicherheit</a:t>
            </a:r>
            <a:r>
              <a:rPr lang="de-CH" dirty="0">
                <a:solidFill>
                  <a:prstClr val="black"/>
                </a:solidFill>
              </a:rPr>
              <a:t>,  was SuS </a:t>
            </a:r>
            <a:r>
              <a:rPr lang="de-CH" b="1" dirty="0">
                <a:solidFill>
                  <a:srgbClr val="1F497D"/>
                </a:solidFill>
              </a:rPr>
              <a:t>nachhaltig gelernt </a:t>
            </a:r>
            <a:r>
              <a:rPr lang="de-CH" dirty="0">
                <a:solidFill>
                  <a:prstClr val="black"/>
                </a:solidFill>
              </a:rPr>
              <a:t>haben</a:t>
            </a:r>
          </a:p>
          <a:p>
            <a:pPr marL="285750" indent="-285750" defTabSz="271463">
              <a:spcBef>
                <a:spcPts val="600"/>
              </a:spcBef>
              <a:buFont typeface="Arial" pitchFamily="34" charset="0"/>
              <a:buChar char="•"/>
            </a:pPr>
            <a:r>
              <a:rPr lang="de-CH" b="1" dirty="0">
                <a:solidFill>
                  <a:srgbClr val="1F497D"/>
                </a:solidFill>
              </a:rPr>
              <a:t>Zweifel</a:t>
            </a:r>
            <a:r>
              <a:rPr lang="de-CH" dirty="0">
                <a:solidFill>
                  <a:prstClr val="black"/>
                </a:solidFill>
              </a:rPr>
              <a:t> zum </a:t>
            </a:r>
            <a:r>
              <a:rPr lang="de-CH" b="1" dirty="0">
                <a:solidFill>
                  <a:srgbClr val="1F497D"/>
                </a:solidFill>
              </a:rPr>
              <a:t>Transferieren-Können auf neue Aufgaben</a:t>
            </a:r>
          </a:p>
          <a:p>
            <a:pPr marL="285750" indent="-285750" defTabSz="271463">
              <a:spcBef>
                <a:spcPts val="600"/>
              </a:spcBef>
              <a:buFont typeface="Arial" pitchFamily="34" charset="0"/>
              <a:buChar char="•"/>
            </a:pPr>
            <a:r>
              <a:rPr lang="de-CH" dirty="0">
                <a:solidFill>
                  <a:prstClr val="black">
                    <a:lumMod val="95000"/>
                    <a:lumOff val="5000"/>
                  </a:prstClr>
                </a:solidFill>
              </a:rPr>
              <a:t>Erwartete </a:t>
            </a:r>
            <a:r>
              <a:rPr lang="de-CH" b="1" dirty="0">
                <a:solidFill>
                  <a:srgbClr val="1F497D"/>
                </a:solidFill>
              </a:rPr>
              <a:t>Wissensbasis wird kaum aktiviert</a:t>
            </a:r>
            <a:r>
              <a:rPr lang="de-CH" dirty="0">
                <a:solidFill>
                  <a:prstClr val="black">
                    <a:lumMod val="95000"/>
                    <a:lumOff val="5000"/>
                  </a:prstClr>
                </a:solidFill>
              </a:rPr>
              <a:t>; gerade auch quer über Fächer</a:t>
            </a:r>
          </a:p>
        </p:txBody>
      </p:sp>
      <p:pic>
        <p:nvPicPr>
          <p:cNvPr id="50" name="Grafik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980728"/>
            <a:ext cx="680508" cy="680508"/>
          </a:xfrm>
          <a:prstGeom prst="rect">
            <a:avLst/>
          </a:prstGeom>
        </p:spPr>
      </p:pic>
      <p:pic>
        <p:nvPicPr>
          <p:cNvPr id="51" name="Grafik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04664"/>
            <a:ext cx="673523" cy="673523"/>
          </a:xfrm>
          <a:prstGeom prst="rect">
            <a:avLst/>
          </a:prstGeom>
        </p:spPr>
      </p:pic>
      <p:pic>
        <p:nvPicPr>
          <p:cNvPr id="52" name="Grafik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2" y="623229"/>
            <a:ext cx="687916" cy="687916"/>
          </a:xfrm>
          <a:prstGeom prst="rect">
            <a:avLst/>
          </a:prstGeom>
        </p:spPr>
      </p:pic>
      <p:sp>
        <p:nvSpPr>
          <p:cNvPr id="19" name="Stern mit 6 Zacken 18"/>
          <p:cNvSpPr/>
          <p:nvPr/>
        </p:nvSpPr>
        <p:spPr bwMode="auto">
          <a:xfrm>
            <a:off x="9341851" y="-7521"/>
            <a:ext cx="1324947" cy="1617411"/>
          </a:xfrm>
          <a:prstGeom prst="star6">
            <a:avLst/>
          </a:prstGeom>
          <a:solidFill>
            <a:srgbClr val="FFC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45720" rIns="18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CH" b="1" dirty="0">
                <a:solidFill>
                  <a:prstClr val="black"/>
                </a:solidFill>
                <a:latin typeface="Arial Narrow" panose="020B0606020202030204" pitchFamily="34" charset="0"/>
              </a:rPr>
              <a:t>Standard</a:t>
            </a:r>
          </a:p>
        </p:txBody>
      </p:sp>
      <p:sp>
        <p:nvSpPr>
          <p:cNvPr id="24" name="Fensterinhalt horizontal verschieben 23"/>
          <p:cNvSpPr/>
          <p:nvPr/>
        </p:nvSpPr>
        <p:spPr bwMode="auto">
          <a:xfrm>
            <a:off x="-2946400" y="3"/>
            <a:ext cx="2857623" cy="1742280"/>
          </a:xfrm>
          <a:prstGeom prst="horizontalScroll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CH" sz="1600" dirty="0">
                <a:solidFill>
                  <a:prstClr val="black"/>
                </a:solidFill>
                <a:latin typeface="Arial Narrow" panose="020B0606020202030204" pitchFamily="34" charset="0"/>
              </a:rPr>
              <a:t>LUUISE-Kurz für </a:t>
            </a:r>
            <a:r>
              <a:rPr lang="de-CH" sz="1600" dirty="0" err="1">
                <a:solidFill>
                  <a:prstClr val="black"/>
                </a:solidFill>
                <a:latin typeface="Arial Narrow" panose="020B0606020202030204" pitchFamily="34" charset="0"/>
              </a:rPr>
              <a:t>Plena</a:t>
            </a:r>
            <a:r>
              <a:rPr lang="de-CH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br>
              <a:rPr lang="de-CH" sz="16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de-CH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>
              <a:tabLst>
                <a:tab pos="625475" algn="l"/>
              </a:tabLst>
            </a:pPr>
            <a:r>
              <a:rPr lang="de-CH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VERS. SEKUNDARSTUFE 2</a:t>
            </a:r>
          </a:p>
        </p:txBody>
      </p:sp>
      <p:sp>
        <p:nvSpPr>
          <p:cNvPr id="26" name="Abgerundetes Rechteck 25"/>
          <p:cNvSpPr/>
          <p:nvPr/>
        </p:nvSpPr>
        <p:spPr>
          <a:xfrm>
            <a:off x="179512" y="5370358"/>
            <a:ext cx="2761874" cy="7693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800"/>
              </a:spcBef>
            </a:pPr>
            <a:r>
              <a:rPr lang="de-DE" sz="1600" b="1" i="1" dirty="0">
                <a:solidFill>
                  <a:srgbClr val="000000"/>
                </a:solidFill>
                <a:ea typeface="ＭＳ 明朝"/>
                <a:cs typeface="Times New Roman"/>
              </a:rPr>
              <a:t>Startbedingungen</a:t>
            </a:r>
            <a:r>
              <a:rPr lang="de-DE" sz="1400" b="1" dirty="0">
                <a:solidFill>
                  <a:srgbClr val="000000"/>
                </a:solidFill>
                <a:ea typeface="ＭＳ 明朝"/>
                <a:cs typeface="Times New Roman"/>
              </a:rPr>
              <a:t> </a:t>
            </a:r>
            <a:br>
              <a:rPr lang="de-DE" sz="1400" b="1" dirty="0">
                <a:solidFill>
                  <a:srgbClr val="000000"/>
                </a:solidFill>
                <a:ea typeface="ＭＳ 明朝"/>
                <a:cs typeface="Times New Roman"/>
              </a:rPr>
            </a:br>
            <a:r>
              <a:rPr lang="de-DE" sz="1300" b="1" dirty="0">
                <a:solidFill>
                  <a:srgbClr val="000000"/>
                </a:solidFill>
                <a:ea typeface="ＭＳ 明朝"/>
                <a:cs typeface="Times New Roman"/>
              </a:rPr>
              <a:t>bei Einzelnen/Klasse </a:t>
            </a:r>
            <a:r>
              <a:rPr lang="de-DE" sz="1300" b="1" dirty="0">
                <a:solidFill>
                  <a:prstClr val="black"/>
                </a:solidFill>
                <a:ea typeface="ＭＳ 明朝"/>
                <a:cs typeface="Times New Roman"/>
              </a:rPr>
              <a:t>nachteilig</a:t>
            </a:r>
          </a:p>
        </p:txBody>
      </p:sp>
      <p:sp>
        <p:nvSpPr>
          <p:cNvPr id="27" name="Abgerundetes Rechteck 26"/>
          <p:cNvSpPr/>
          <p:nvPr/>
        </p:nvSpPr>
        <p:spPr>
          <a:xfrm>
            <a:off x="3117314" y="5373216"/>
            <a:ext cx="2723192" cy="7665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54000" tIns="45720" rIns="54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800"/>
              </a:spcBef>
            </a:pPr>
            <a:r>
              <a:rPr lang="de-DE" sz="1600" b="1" i="1" dirty="0">
                <a:solidFill>
                  <a:srgbClr val="000000"/>
                </a:solidFill>
                <a:ea typeface="ＭＳ 明朝"/>
                <a:cs typeface="Times New Roman"/>
              </a:rPr>
              <a:t> Lernhandeln/aktive Lernzeit</a:t>
            </a:r>
            <a:br>
              <a:rPr lang="de-DE" sz="1600" b="1" i="1" dirty="0">
                <a:solidFill>
                  <a:srgbClr val="000000"/>
                </a:solidFill>
                <a:ea typeface="ＭＳ 明朝"/>
                <a:cs typeface="Times New Roman"/>
              </a:rPr>
            </a:br>
            <a:r>
              <a:rPr lang="de-DE" sz="1600" b="1" i="1" dirty="0">
                <a:solidFill>
                  <a:srgbClr val="000000"/>
                </a:solidFill>
                <a:ea typeface="ＭＳ 明朝"/>
                <a:cs typeface="Times New Roman"/>
              </a:rPr>
              <a:t> </a:t>
            </a:r>
            <a:r>
              <a:rPr lang="de-DE" sz="1300" b="1" dirty="0">
                <a:solidFill>
                  <a:srgbClr val="000000"/>
                </a:solidFill>
                <a:ea typeface="ＭＳ 明朝"/>
                <a:cs typeface="Times New Roman"/>
              </a:rPr>
              <a:t>wenig oder sehr ungleich verteilt</a:t>
            </a:r>
            <a:endParaRPr lang="de-CH" sz="1100" dirty="0">
              <a:solidFill>
                <a:srgbClr val="262626"/>
              </a:solidFill>
              <a:ea typeface="ＭＳ 明朝"/>
              <a:cs typeface="Times New Roman"/>
            </a:endParaRPr>
          </a:p>
        </p:txBody>
      </p:sp>
      <p:sp>
        <p:nvSpPr>
          <p:cNvPr id="28" name="Abgerundetes Rechteck 27"/>
          <p:cNvSpPr/>
          <p:nvPr/>
        </p:nvSpPr>
        <p:spPr>
          <a:xfrm>
            <a:off x="6010646" y="5370359"/>
            <a:ext cx="2813465" cy="7693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3600" tIns="45720" rIns="36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800"/>
              </a:spcBef>
            </a:pPr>
            <a:r>
              <a:rPr lang="de-DE" sz="1600" b="1" i="1" dirty="0">
                <a:solidFill>
                  <a:srgbClr val="000000"/>
                </a:solidFill>
                <a:ea typeface="ＭＳ 明朝"/>
                <a:cs typeface="Times New Roman"/>
              </a:rPr>
              <a:t> Lernresultate</a:t>
            </a:r>
            <a:br>
              <a:rPr lang="de-DE" sz="1600" b="1" i="1" dirty="0">
                <a:solidFill>
                  <a:srgbClr val="000000"/>
                </a:solidFill>
                <a:ea typeface="ＭＳ 明朝"/>
                <a:cs typeface="Times New Roman"/>
              </a:rPr>
            </a:br>
            <a:r>
              <a:rPr lang="de-DE" sz="1600" b="1" i="1" dirty="0">
                <a:solidFill>
                  <a:srgbClr val="000000"/>
                </a:solidFill>
                <a:ea typeface="ＭＳ 明朝"/>
                <a:cs typeface="Times New Roman"/>
              </a:rPr>
              <a:t> </a:t>
            </a:r>
            <a:r>
              <a:rPr lang="de-DE" sz="1300" b="1" dirty="0">
                <a:solidFill>
                  <a:srgbClr val="000000"/>
                </a:solidFill>
                <a:ea typeface="ＭＳ 明朝"/>
                <a:cs typeface="Times New Roman"/>
              </a:rPr>
              <a:t>fehlerhaft/unvollständig/oberflächlich</a:t>
            </a:r>
            <a:endParaRPr lang="de-DE" sz="1300" dirty="0">
              <a:solidFill>
                <a:srgbClr val="262626"/>
              </a:solidFill>
              <a:ea typeface="ＭＳ 明朝"/>
              <a:cs typeface="Times New Roman"/>
            </a:endParaRPr>
          </a:p>
        </p:txBody>
      </p:sp>
      <p:sp>
        <p:nvSpPr>
          <p:cNvPr id="22" name="Fußzeilenplatzhalter 5"/>
          <p:cNvSpPr>
            <a:spLocks noGrp="1"/>
          </p:cNvSpPr>
          <p:nvPr>
            <p:ph type="ftr" sz="quarter" idx="4294967295"/>
          </p:nvPr>
        </p:nvSpPr>
        <p:spPr>
          <a:xfrm>
            <a:off x="422251" y="6428793"/>
            <a:ext cx="6909288" cy="179388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dirty="0">
                <a:solidFill>
                  <a:prstClr val="black"/>
                </a:solidFill>
              </a:rPr>
              <a:t>Institut Weiterbildung und Beratung</a:t>
            </a:r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699250" y="6356350"/>
            <a:ext cx="2057400" cy="365125"/>
          </a:xfrm>
        </p:spPr>
        <p:txBody>
          <a:bodyPr/>
          <a:lstStyle/>
          <a:p>
            <a:fld id="{FA6F0233-50BB-4693-B631-9DE7E68DF783}" type="slidenum">
              <a:rPr lang="de-CH" smtClean="0">
                <a:solidFill>
                  <a:prstClr val="black"/>
                </a:solidFill>
              </a:rPr>
              <a:pPr/>
              <a:t>6</a:t>
            </a:fld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493718" y="6383482"/>
            <a:ext cx="20681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de-CH" sz="1200" i="1" dirty="0">
                <a:solidFill>
                  <a:prstClr val="black"/>
                </a:solidFill>
              </a:rPr>
              <a:t>SuS =Schülerinnen und Schüler</a:t>
            </a:r>
            <a:endParaRPr lang="de-CH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33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49" grpId="0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/>
          <p:cNvSpPr/>
          <p:nvPr/>
        </p:nvSpPr>
        <p:spPr>
          <a:xfrm>
            <a:off x="8796706" y="-535259"/>
            <a:ext cx="2187382" cy="38235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solidFill>
                  <a:prstClr val="black"/>
                </a:solidFill>
                <a:sym typeface="Wingdings" pitchFamily="2" charset="2"/>
              </a:rPr>
              <a:t>Luuise Schrittmodell</a:t>
            </a:r>
          </a:p>
        </p:txBody>
      </p:sp>
      <p:sp>
        <p:nvSpPr>
          <p:cNvPr id="63" name="Rectangle 2"/>
          <p:cNvSpPr txBox="1">
            <a:spLocks noChangeArrowheads="1"/>
          </p:cNvSpPr>
          <p:nvPr/>
        </p:nvSpPr>
        <p:spPr bwMode="auto">
          <a:xfrm>
            <a:off x="1521244" y="879769"/>
            <a:ext cx="6264696" cy="47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5-Schritte-Verfahren</a:t>
            </a:r>
          </a:p>
        </p:txBody>
      </p:sp>
      <p:grpSp>
        <p:nvGrpSpPr>
          <p:cNvPr id="64" name="Gruppieren 54"/>
          <p:cNvGrpSpPr>
            <a:grpSpLocks/>
          </p:cNvGrpSpPr>
          <p:nvPr/>
        </p:nvGrpSpPr>
        <p:grpSpPr bwMode="auto">
          <a:xfrm>
            <a:off x="882601" y="1567438"/>
            <a:ext cx="3957728" cy="4384575"/>
            <a:chOff x="221710" y="938216"/>
            <a:chExt cx="4513804" cy="5227634"/>
          </a:xfrm>
        </p:grpSpPr>
        <p:cxnSp>
          <p:nvCxnSpPr>
            <p:cNvPr id="65" name="Gewinkelte Verbindung 11"/>
            <p:cNvCxnSpPr>
              <a:cxnSpLocks noChangeShapeType="1"/>
            </p:cNvCxnSpPr>
            <p:nvPr/>
          </p:nvCxnSpPr>
          <p:spPr bwMode="auto">
            <a:xfrm rot="5400000" flipH="1">
              <a:off x="-122232" y="1308104"/>
              <a:ext cx="5227634" cy="4487858"/>
            </a:xfrm>
            <a:prstGeom prst="bentConnector3">
              <a:avLst>
                <a:gd name="adj1" fmla="val -4375"/>
              </a:avLst>
            </a:prstGeom>
            <a:noFill/>
            <a:ln w="25400">
              <a:solidFill>
                <a:srgbClr val="FF0000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Gewinkelte Verbindung 47"/>
            <p:cNvCxnSpPr>
              <a:cxnSpLocks noChangeShapeType="1"/>
            </p:cNvCxnSpPr>
            <p:nvPr/>
          </p:nvCxnSpPr>
          <p:spPr bwMode="auto">
            <a:xfrm>
              <a:off x="247654" y="952500"/>
              <a:ext cx="4487860" cy="244475"/>
            </a:xfrm>
            <a:prstGeom prst="bentConnector2">
              <a:avLst/>
            </a:prstGeom>
            <a:noFill/>
            <a:ln w="25400">
              <a:solidFill>
                <a:srgbClr val="FF0000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7" name="Textfeld 53"/>
            <p:cNvSpPr txBox="1">
              <a:spLocks noChangeArrowheads="1"/>
            </p:cNvSpPr>
            <p:nvPr/>
          </p:nvSpPr>
          <p:spPr bwMode="auto">
            <a:xfrm rot="16200000">
              <a:off x="-858315" y="3086625"/>
              <a:ext cx="2581276" cy="4212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CH">
                  <a:solidFill>
                    <a:srgbClr val="FF0000"/>
                  </a:solidFill>
                </a:rPr>
                <a:t>zyklisch</a:t>
              </a:r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1639591" y="1617174"/>
            <a:ext cx="6249755" cy="4361379"/>
            <a:chOff x="1639591" y="1617174"/>
            <a:chExt cx="6249755" cy="4361379"/>
          </a:xfrm>
        </p:grpSpPr>
        <p:grpSp>
          <p:nvGrpSpPr>
            <p:cNvPr id="68" name="Gruppieren 9"/>
            <p:cNvGrpSpPr>
              <a:grpSpLocks/>
            </p:cNvGrpSpPr>
            <p:nvPr/>
          </p:nvGrpSpPr>
          <p:grpSpPr bwMode="auto">
            <a:xfrm>
              <a:off x="1639591" y="1811010"/>
              <a:ext cx="6249755" cy="4167543"/>
              <a:chOff x="518757" y="749916"/>
              <a:chExt cx="7128792" cy="4968552"/>
            </a:xfrm>
          </p:grpSpPr>
          <p:sp>
            <p:nvSpPr>
              <p:cNvPr id="69" name="Rechteck 68"/>
              <p:cNvSpPr/>
              <p:nvPr/>
            </p:nvSpPr>
            <p:spPr>
              <a:xfrm>
                <a:off x="518757" y="749916"/>
                <a:ext cx="7128792" cy="496855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70" name="Rechteck 69"/>
              <p:cNvSpPr/>
              <p:nvPr/>
            </p:nvSpPr>
            <p:spPr>
              <a:xfrm>
                <a:off x="971253" y="1484881"/>
                <a:ext cx="1776641" cy="111911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CH" sz="1600" dirty="0">
                    <a:solidFill>
                      <a:srgbClr val="000000"/>
                    </a:solidFill>
                    <a:latin typeface="Arial"/>
                    <a:ea typeface="ＭＳ Ｐゴシック" pitchFamily="34" charset="-128"/>
                  </a:rPr>
                  <a:t>Konzept</a:t>
                </a:r>
                <a:endParaRPr lang="de-DE" sz="1600" dirty="0">
                  <a:solidFill>
                    <a:srgbClr val="000000"/>
                  </a:solidFill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71" name="Rechteck 70"/>
              <p:cNvSpPr/>
              <p:nvPr/>
            </p:nvSpPr>
            <p:spPr>
              <a:xfrm>
                <a:off x="990306" y="2905601"/>
                <a:ext cx="1776641" cy="111911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CH" sz="1600" dirty="0">
                    <a:solidFill>
                      <a:srgbClr val="000000"/>
                    </a:solidFill>
                    <a:latin typeface="Arial"/>
                    <a:ea typeface="ＭＳ Ｐゴシック" pitchFamily="34" charset="-128"/>
                  </a:rPr>
                  <a:t>Unterrichts-intervention</a:t>
                </a:r>
                <a:endParaRPr lang="de-DE" sz="1600" dirty="0">
                  <a:solidFill>
                    <a:srgbClr val="000000"/>
                  </a:solidFill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72" name="Rechteck 71"/>
              <p:cNvSpPr/>
              <p:nvPr/>
            </p:nvSpPr>
            <p:spPr>
              <a:xfrm>
                <a:off x="990306" y="4335846"/>
                <a:ext cx="1776641" cy="111911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CH" sz="1600" dirty="0">
                    <a:solidFill>
                      <a:srgbClr val="000000"/>
                    </a:solidFill>
                    <a:latin typeface="Arial"/>
                  </a:rPr>
                  <a:t>Resultat</a:t>
                </a:r>
              </a:p>
            </p:txBody>
          </p:sp>
          <p:sp>
            <p:nvSpPr>
              <p:cNvPr id="73" name="Rechteck 72"/>
              <p:cNvSpPr/>
              <p:nvPr/>
            </p:nvSpPr>
            <p:spPr>
              <a:xfrm>
                <a:off x="5515263" y="1489643"/>
                <a:ext cx="1795693" cy="111752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CH" sz="1500" dirty="0">
                    <a:solidFill>
                      <a:srgbClr val="000000"/>
                    </a:solidFill>
                    <a:latin typeface="Arial"/>
                    <a:ea typeface="ＭＳ Ｐゴシック" pitchFamily="34" charset="-128"/>
                  </a:rPr>
                  <a:t>Untersuchungs-planung</a:t>
                </a:r>
                <a:endParaRPr lang="de-DE" sz="1500" dirty="0">
                  <a:solidFill>
                    <a:srgbClr val="000000"/>
                  </a:solidFill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74" name="Rechteck 73"/>
              <p:cNvSpPr/>
              <p:nvPr/>
            </p:nvSpPr>
            <p:spPr>
              <a:xfrm>
                <a:off x="5534315" y="2908776"/>
                <a:ext cx="1776641" cy="112070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CH" sz="1600" dirty="0">
                    <a:solidFill>
                      <a:srgbClr val="000000"/>
                    </a:solidFill>
                    <a:latin typeface="Arial"/>
                    <a:ea typeface="ＭＳ Ｐゴシック" pitchFamily="34" charset="-128"/>
                  </a:rPr>
                  <a:t>Informations-gewinnung</a:t>
                </a:r>
                <a:endParaRPr lang="de-DE" sz="1600" dirty="0">
                  <a:solidFill>
                    <a:srgbClr val="000000"/>
                  </a:solidFill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75" name="Rechteck 74"/>
              <p:cNvSpPr/>
              <p:nvPr/>
            </p:nvSpPr>
            <p:spPr>
              <a:xfrm>
                <a:off x="5534315" y="4340608"/>
                <a:ext cx="1776641" cy="111911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CH" sz="1600" dirty="0">
                    <a:solidFill>
                      <a:srgbClr val="000000"/>
                    </a:solidFill>
                    <a:latin typeface="Arial"/>
                  </a:rPr>
                  <a:t>Ergebnis-</a:t>
                </a:r>
                <a:br>
                  <a:rPr lang="de-CH" sz="1600" dirty="0">
                    <a:solidFill>
                      <a:srgbClr val="000000"/>
                    </a:solidFill>
                    <a:latin typeface="Arial"/>
                  </a:rPr>
                </a:br>
                <a:r>
                  <a:rPr lang="de-CH" sz="1600" dirty="0" err="1">
                    <a:solidFill>
                      <a:srgbClr val="000000"/>
                    </a:solidFill>
                    <a:latin typeface="Arial"/>
                  </a:rPr>
                  <a:t>nutzung</a:t>
                </a:r>
                <a:endParaRPr lang="de-CH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6" name="Textfeld 17"/>
              <p:cNvSpPr txBox="1">
                <a:spLocks noChangeArrowheads="1"/>
              </p:cNvSpPr>
              <p:nvPr/>
            </p:nvSpPr>
            <p:spPr bwMode="auto">
              <a:xfrm>
                <a:off x="5381110" y="964219"/>
                <a:ext cx="2035279" cy="513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 sz="2200" dirty="0">
                    <a:solidFill>
                      <a:srgbClr val="000000"/>
                    </a:solidFill>
                  </a:rPr>
                  <a:t>Untersuchen</a:t>
                </a:r>
              </a:p>
            </p:txBody>
          </p:sp>
          <p:sp>
            <p:nvSpPr>
              <p:cNvPr id="77" name="Textfeld 18"/>
              <p:cNvSpPr txBox="1">
                <a:spLocks noChangeArrowheads="1"/>
              </p:cNvSpPr>
              <p:nvPr/>
            </p:nvSpPr>
            <p:spPr bwMode="auto">
              <a:xfrm>
                <a:off x="877841" y="974411"/>
                <a:ext cx="1963468" cy="5137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CH" sz="2200" dirty="0">
                    <a:solidFill>
                      <a:srgbClr val="000000"/>
                    </a:solidFill>
                    <a:latin typeface="Arial"/>
                    <a:ea typeface="ＭＳ Ｐゴシック" pitchFamily="1" charset="-128"/>
                    <a:cs typeface="ＭＳ Ｐゴシック" pitchFamily="1" charset="-128"/>
                  </a:rPr>
                  <a:t>Unterrichten</a:t>
                </a:r>
              </a:p>
            </p:txBody>
          </p:sp>
          <p:sp>
            <p:nvSpPr>
              <p:cNvPr id="78" name="Pfeil nach rechts 77"/>
              <p:cNvSpPr/>
              <p:nvPr/>
            </p:nvSpPr>
            <p:spPr>
              <a:xfrm rot="5400000">
                <a:off x="1626229" y="2565070"/>
                <a:ext cx="504792" cy="360408"/>
              </a:xfrm>
              <a:prstGeom prst="rightArrow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79" name="Pfeil nach rechts 78"/>
              <p:cNvSpPr/>
              <p:nvPr/>
            </p:nvSpPr>
            <p:spPr>
              <a:xfrm rot="5400000">
                <a:off x="6151186" y="4004840"/>
                <a:ext cx="504792" cy="360408"/>
              </a:xfrm>
              <a:prstGeom prst="rightArrow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80" name="Pfeil nach rechts 79"/>
              <p:cNvSpPr/>
              <p:nvPr/>
            </p:nvSpPr>
            <p:spPr>
              <a:xfrm rot="5400000">
                <a:off x="6151980" y="2608723"/>
                <a:ext cx="503205" cy="360408"/>
              </a:xfrm>
              <a:prstGeom prst="rightArrow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81" name="Pfeil nach rechts 80"/>
              <p:cNvSpPr/>
              <p:nvPr/>
            </p:nvSpPr>
            <p:spPr>
              <a:xfrm rot="5400000">
                <a:off x="1638931" y="4004840"/>
                <a:ext cx="504792" cy="360408"/>
              </a:xfrm>
              <a:prstGeom prst="rightArrow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82" name="Pfeil nach links und rechts 81"/>
              <p:cNvSpPr/>
              <p:nvPr/>
            </p:nvSpPr>
            <p:spPr>
              <a:xfrm>
                <a:off x="2948384" y="1881846"/>
                <a:ext cx="2421248" cy="360341"/>
              </a:xfrm>
              <a:prstGeom prst="leftRightArrow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83" name="Pfeil nach links und rechts 82"/>
              <p:cNvSpPr/>
              <p:nvPr/>
            </p:nvSpPr>
            <p:spPr>
              <a:xfrm>
                <a:off x="3059084" y="5156530"/>
                <a:ext cx="2349802" cy="360340"/>
              </a:xfrm>
              <a:prstGeom prst="leftRightArrow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 sz="140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84" name="Pfeil nach links und rechts 83"/>
              <p:cNvSpPr/>
              <p:nvPr/>
            </p:nvSpPr>
            <p:spPr>
              <a:xfrm>
                <a:off x="2948385" y="3773510"/>
                <a:ext cx="2424424" cy="360339"/>
              </a:xfrm>
              <a:prstGeom prst="leftRightArrow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85" name="Rechteck 84"/>
              <p:cNvSpPr/>
              <p:nvPr/>
            </p:nvSpPr>
            <p:spPr>
              <a:xfrm>
                <a:off x="899806" y="964215"/>
                <a:ext cx="1990981" cy="4625674"/>
              </a:xfrm>
              <a:prstGeom prst="rect">
                <a:avLst/>
              </a:prstGeom>
              <a:noFill/>
              <a:ln w="50800" cmpd="db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86" name="Rechteck 85"/>
              <p:cNvSpPr/>
              <p:nvPr/>
            </p:nvSpPr>
            <p:spPr>
              <a:xfrm>
                <a:off x="5426351" y="964215"/>
                <a:ext cx="1990981" cy="4625674"/>
              </a:xfrm>
              <a:prstGeom prst="rect">
                <a:avLst/>
              </a:prstGeom>
              <a:noFill/>
              <a:ln w="50800" cmpd="db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CH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87" name="Textfeld 86"/>
              <p:cNvSpPr txBox="1"/>
              <p:nvPr/>
            </p:nvSpPr>
            <p:spPr>
              <a:xfrm>
                <a:off x="3271837" y="1534351"/>
                <a:ext cx="1718708" cy="53417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defTabSz="914400" eaLnBrk="1" fontAlgn="base" hangingPunct="1">
                  <a:lnSpc>
                    <a:spcPts val="11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CH" sz="1400" dirty="0">
                    <a:solidFill>
                      <a:srgbClr val="000000"/>
                    </a:solidFill>
                    <a:latin typeface="Tw Cen MT" pitchFamily="34" charset="0"/>
                  </a:rPr>
                  <a:t>2. </a:t>
                </a:r>
              </a:p>
              <a:p>
                <a:pPr algn="ctr" defTabSz="914400" eaLnBrk="1" fontAlgn="base" hangingPunct="1">
                  <a:lnSpc>
                    <a:spcPts val="11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CH" sz="1400" dirty="0">
                    <a:solidFill>
                      <a:srgbClr val="000000"/>
                    </a:solidFill>
                    <a:latin typeface="Tw Cen MT" pitchFamily="34" charset="0"/>
                  </a:rPr>
                  <a:t>S.m.a.r.t.-Ziel(e)</a:t>
                </a:r>
                <a:br>
                  <a:rPr lang="de-CH" sz="1400" dirty="0">
                    <a:solidFill>
                      <a:srgbClr val="000000"/>
                    </a:solidFill>
                    <a:latin typeface="Tw Cen MT" pitchFamily="34" charset="0"/>
                  </a:rPr>
                </a:br>
                <a:r>
                  <a:rPr lang="de-CH" sz="1400" dirty="0">
                    <a:solidFill>
                      <a:srgbClr val="000000"/>
                    </a:solidFill>
                    <a:latin typeface="Tw Cen MT" pitchFamily="34" charset="0"/>
                  </a:rPr>
                  <a:t>formulieren</a:t>
                </a:r>
              </a:p>
            </p:txBody>
          </p:sp>
          <p:sp>
            <p:nvSpPr>
              <p:cNvPr id="88" name="Textfeld 87"/>
              <p:cNvSpPr txBox="1"/>
              <p:nvPr/>
            </p:nvSpPr>
            <p:spPr>
              <a:xfrm>
                <a:off x="2600420" y="2183572"/>
                <a:ext cx="1560176" cy="66305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defTabSz="914400" eaLnBrk="1" fontAlgn="base" hangingPunct="1">
                  <a:lnSpc>
                    <a:spcPts val="11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CH" sz="1400" dirty="0">
                    <a:solidFill>
                      <a:srgbClr val="000000"/>
                    </a:solidFill>
                    <a:latin typeface="Tw Cen MT" pitchFamily="34" charset="0"/>
                  </a:rPr>
                  <a:t>3. </a:t>
                </a:r>
              </a:p>
              <a:p>
                <a:pPr algn="ctr" defTabSz="914400" eaLnBrk="1" fontAlgn="base" hangingPunct="1">
                  <a:lnSpc>
                    <a:spcPts val="11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CH" sz="1400" dirty="0">
                    <a:solidFill>
                      <a:srgbClr val="000000"/>
                    </a:solidFill>
                    <a:latin typeface="Tw Cen MT" pitchFamily="34" charset="0"/>
                  </a:rPr>
                  <a:t>Unterrichtsinter-</a:t>
                </a:r>
                <a:r>
                  <a:rPr lang="de-CH" sz="1400" dirty="0" err="1">
                    <a:solidFill>
                      <a:srgbClr val="000000"/>
                    </a:solidFill>
                    <a:latin typeface="Tw Cen MT" pitchFamily="34" charset="0"/>
                  </a:rPr>
                  <a:t>vention</a:t>
                </a:r>
                <a:r>
                  <a:rPr lang="de-CH" sz="1400" dirty="0">
                    <a:solidFill>
                      <a:srgbClr val="000000"/>
                    </a:solidFill>
                    <a:latin typeface="Tw Cen MT" pitchFamily="34" charset="0"/>
                  </a:rPr>
                  <a:t> zuordnen</a:t>
                </a:r>
              </a:p>
            </p:txBody>
          </p:sp>
          <p:sp>
            <p:nvSpPr>
              <p:cNvPr id="89" name="Textfeld 88"/>
              <p:cNvSpPr txBox="1"/>
              <p:nvPr/>
            </p:nvSpPr>
            <p:spPr>
              <a:xfrm>
                <a:off x="3135324" y="3248999"/>
                <a:ext cx="2053401" cy="5248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defTabSz="914400" eaLnBrk="1" fontAlgn="base" hangingPunct="1">
                  <a:lnSpc>
                    <a:spcPts val="11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CH" sz="1600" dirty="0">
                    <a:solidFill>
                      <a:srgbClr val="000000"/>
                    </a:solidFill>
                    <a:latin typeface="Tw Cen MT" pitchFamily="34" charset="0"/>
                  </a:rPr>
                  <a:t>Unterrichten</a:t>
                </a:r>
                <a:br>
                  <a:rPr lang="de-CH" sz="1600" dirty="0">
                    <a:solidFill>
                      <a:srgbClr val="000000"/>
                    </a:solidFill>
                    <a:latin typeface="Tw Cen MT" pitchFamily="34" charset="0"/>
                  </a:rPr>
                </a:br>
                <a:r>
                  <a:rPr lang="de-CH" sz="1600" dirty="0">
                    <a:solidFill>
                      <a:srgbClr val="000000"/>
                    </a:solidFill>
                    <a:latin typeface="Tw Cen MT" pitchFamily="34" charset="0"/>
                  </a:rPr>
                  <a:t> &amp; automatisch</a:t>
                </a:r>
                <a:br>
                  <a:rPr lang="de-CH" sz="1600" dirty="0">
                    <a:solidFill>
                      <a:srgbClr val="000000"/>
                    </a:solidFill>
                    <a:latin typeface="Tw Cen MT" pitchFamily="34" charset="0"/>
                  </a:rPr>
                </a:br>
                <a:r>
                  <a:rPr lang="de-CH" sz="1600" dirty="0">
                    <a:solidFill>
                      <a:srgbClr val="000000"/>
                    </a:solidFill>
                    <a:latin typeface="Tw Cen MT" pitchFamily="34" charset="0"/>
                  </a:rPr>
                  <a:t> Daten erheben</a:t>
                </a:r>
              </a:p>
            </p:txBody>
          </p:sp>
          <p:sp>
            <p:nvSpPr>
              <p:cNvPr id="90" name="Textfeld 89"/>
              <p:cNvSpPr txBox="1"/>
              <p:nvPr/>
            </p:nvSpPr>
            <p:spPr>
              <a:xfrm>
                <a:off x="3271837" y="800680"/>
                <a:ext cx="1724857" cy="710229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defTabSz="914400" eaLnBrk="1" fontAlgn="base" hangingPunct="1">
                  <a:lnSpc>
                    <a:spcPts val="11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CH" sz="1400" dirty="0">
                    <a:solidFill>
                      <a:srgbClr val="000000"/>
                    </a:solidFill>
                    <a:latin typeface="Tw Cen MT" pitchFamily="34" charset="0"/>
                  </a:rPr>
                  <a:t>1. </a:t>
                </a:r>
              </a:p>
              <a:p>
                <a:pPr algn="ctr" defTabSz="914400" eaLnBrk="1" fontAlgn="base" hangingPunct="1">
                  <a:lnSpc>
                    <a:spcPts val="11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CH" sz="1400" dirty="0">
                    <a:solidFill>
                      <a:srgbClr val="000000"/>
                    </a:solidFill>
                    <a:latin typeface="Tw Cen MT" pitchFamily="34" charset="0"/>
                  </a:rPr>
                  <a:t>Ausgangslage und Knacknuss bestimmen</a:t>
                </a:r>
              </a:p>
            </p:txBody>
          </p:sp>
          <p:sp>
            <p:nvSpPr>
              <p:cNvPr id="91" name="Textfeld 90"/>
              <p:cNvSpPr txBox="1"/>
              <p:nvPr/>
            </p:nvSpPr>
            <p:spPr>
              <a:xfrm>
                <a:off x="3956683" y="4335845"/>
                <a:ext cx="1724664" cy="70177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defTabSz="914400" eaLnBrk="1" fontAlgn="base" hangingPunct="1">
                  <a:lnSpc>
                    <a:spcPts val="11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CH" sz="1400" dirty="0">
                    <a:solidFill>
                      <a:srgbClr val="000000"/>
                    </a:solidFill>
                    <a:latin typeface="Tw Cen MT" pitchFamily="34" charset="0"/>
                  </a:rPr>
                  <a:t>5. </a:t>
                </a:r>
              </a:p>
              <a:p>
                <a:pPr algn="ctr" defTabSz="914400" eaLnBrk="1" fontAlgn="base" hangingPunct="1">
                  <a:lnSpc>
                    <a:spcPts val="11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CH" sz="1400" dirty="0">
                    <a:solidFill>
                      <a:srgbClr val="000000"/>
                    </a:solidFill>
                    <a:latin typeface="Tw Cen MT" pitchFamily="34" charset="0"/>
                  </a:rPr>
                  <a:t>Auswerten,</a:t>
                </a:r>
                <a:br>
                  <a:rPr lang="de-CH" sz="1400" dirty="0">
                    <a:solidFill>
                      <a:srgbClr val="000000"/>
                    </a:solidFill>
                    <a:latin typeface="Tw Cen MT" pitchFamily="34" charset="0"/>
                  </a:rPr>
                </a:br>
                <a:r>
                  <a:rPr lang="de-CH" sz="1400" dirty="0">
                    <a:solidFill>
                      <a:srgbClr val="000000"/>
                    </a:solidFill>
                    <a:latin typeface="Tw Cen MT" pitchFamily="34" charset="0"/>
                  </a:rPr>
                  <a:t> schlussfolgern,</a:t>
                </a:r>
                <a:br>
                  <a:rPr lang="de-CH" sz="1400" dirty="0">
                    <a:solidFill>
                      <a:srgbClr val="000000"/>
                    </a:solidFill>
                    <a:latin typeface="Tw Cen MT" pitchFamily="34" charset="0"/>
                  </a:rPr>
                </a:br>
                <a:r>
                  <a:rPr lang="de-CH" sz="1400" dirty="0">
                    <a:solidFill>
                      <a:srgbClr val="000000"/>
                    </a:solidFill>
                    <a:latin typeface="Tw Cen MT" pitchFamily="34" charset="0"/>
                  </a:rPr>
                  <a:t>berichten</a:t>
                </a:r>
              </a:p>
            </p:txBody>
          </p:sp>
        </p:grpSp>
        <p:pic>
          <p:nvPicPr>
            <p:cNvPr id="92" name="Grafik 9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309" y="1617174"/>
              <a:ext cx="360173" cy="360173"/>
            </a:xfrm>
            <a:prstGeom prst="rect">
              <a:avLst/>
            </a:prstGeom>
          </p:spPr>
        </p:pic>
      </p:grpSp>
      <p:sp>
        <p:nvSpPr>
          <p:cNvPr id="93" name="Textfeld 92"/>
          <p:cNvSpPr txBox="1"/>
          <p:nvPr/>
        </p:nvSpPr>
        <p:spPr bwMode="auto">
          <a:xfrm>
            <a:off x="4856943" y="3013534"/>
            <a:ext cx="1308654" cy="5561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fontAlgn="base" hangingPunct="1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CH" sz="1400" dirty="0">
                <a:solidFill>
                  <a:srgbClr val="000000"/>
                </a:solidFill>
                <a:latin typeface="Tw Cen MT" pitchFamily="34" charset="0"/>
              </a:rPr>
              <a:t>4. </a:t>
            </a:r>
          </a:p>
          <a:p>
            <a:pPr algn="ctr" defTabSz="914400" eaLnBrk="1" fontAlgn="base" hangingPunct="1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CH" sz="1400" dirty="0">
                <a:solidFill>
                  <a:srgbClr val="000000"/>
                </a:solidFill>
                <a:latin typeface="Tw Cen MT" pitchFamily="34" charset="0"/>
              </a:rPr>
              <a:t>Erhebungs-instrument entwickeln</a:t>
            </a:r>
          </a:p>
        </p:txBody>
      </p:sp>
      <p:pic>
        <p:nvPicPr>
          <p:cNvPr id="94" name="Grafik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8250" flipH="1">
            <a:off x="3238347" y="2917491"/>
            <a:ext cx="309796" cy="661725"/>
          </a:xfrm>
          <a:prstGeom prst="rect">
            <a:avLst/>
          </a:prstGeom>
        </p:spPr>
      </p:pic>
      <p:pic>
        <p:nvPicPr>
          <p:cNvPr id="95" name="Grafik 9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42">
            <a:off x="6033014" y="2911198"/>
            <a:ext cx="379963" cy="642138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6F0233-50BB-4693-B631-9DE7E68DF783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42" name="Stern mit 6 Zacken 18">
            <a:extLst>
              <a:ext uri="{FF2B5EF4-FFF2-40B4-BE49-F238E27FC236}">
                <a16:creationId xmlns:a16="http://schemas.microsoft.com/office/drawing/2014/main" id="{E4852B1C-8A80-EAEC-8003-94F06160DE8B}"/>
              </a:ext>
            </a:extLst>
          </p:cNvPr>
          <p:cNvSpPr/>
          <p:nvPr/>
        </p:nvSpPr>
        <p:spPr bwMode="auto">
          <a:xfrm>
            <a:off x="9292389" y="851610"/>
            <a:ext cx="993710" cy="1213058"/>
          </a:xfrm>
          <a:prstGeom prst="star6">
            <a:avLst/>
          </a:prstGeom>
          <a:solidFill>
            <a:srgbClr val="FFC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500" tIns="34290" rIns="1350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CH" sz="1350" b="1" dirty="0">
                <a:solidFill>
                  <a:prstClr val="black"/>
                </a:solidFill>
                <a:latin typeface="Arial Narrow" panose="020B0606020202030204" pitchFamily="34" charset="0"/>
              </a:rPr>
              <a:t>Standard</a:t>
            </a:r>
          </a:p>
        </p:txBody>
      </p:sp>
    </p:spTree>
    <p:extLst>
      <p:ext uri="{BB962C8B-B14F-4D97-AF65-F5344CB8AC3E}">
        <p14:creationId xmlns:p14="http://schemas.microsoft.com/office/powerpoint/2010/main" val="245115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41741" y="1915678"/>
            <a:ext cx="5095661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de-DE" sz="2200" i="1" dirty="0">
                <a:solidFill>
                  <a:srgbClr val="000000"/>
                </a:solidFill>
              </a:rPr>
              <a:t>Luuise ist ein 5-schrittiges integriertes Unterrichts- und Untersuchungsverfahren.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endParaRPr lang="de-DE" sz="2200" i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de-DE" sz="2200" i="1" dirty="0">
                <a:solidFill>
                  <a:srgbClr val="000000"/>
                </a:solidFill>
              </a:rPr>
              <a:t>Lehrpersonen machen ihren Unterricht und die erzielten Resultate sichtbar und entwickeln ihn datenbasiert weiter.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de-DE" sz="2200" i="1" dirty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de-DE" sz="2200" i="1" dirty="0">
                <a:solidFill>
                  <a:srgbClr val="000000"/>
                </a:solidFill>
              </a:rPr>
              <a:t>Sie kombinieren Untersuchungsmethoden so mit dem Unterrichten, dass möglichst kein zusätzlicher Aufwand entsteht. </a:t>
            </a:r>
            <a:br>
              <a:rPr lang="de-DE" sz="2200" i="1" dirty="0">
                <a:solidFill>
                  <a:srgbClr val="000000"/>
                </a:solidFill>
              </a:rPr>
            </a:br>
            <a:br>
              <a:rPr lang="de-DE" sz="2300" i="1" dirty="0">
                <a:solidFill>
                  <a:srgbClr val="000000"/>
                </a:solidFill>
              </a:rPr>
            </a:br>
            <a:r>
              <a:rPr lang="de-DE" sz="1400" dirty="0">
                <a:solidFill>
                  <a:srgbClr val="000000"/>
                </a:solidFill>
                <a:cs typeface="Trebuchet MS"/>
              </a:rPr>
              <a:t>www.fhnw.ch/ph/iwb/luuise</a:t>
            </a:r>
          </a:p>
        </p:txBody>
      </p:sp>
      <p:sp>
        <p:nvSpPr>
          <p:cNvPr id="7" name="Rechteck 6"/>
          <p:cNvSpPr/>
          <p:nvPr/>
        </p:nvSpPr>
        <p:spPr>
          <a:xfrm>
            <a:off x="741740" y="713985"/>
            <a:ext cx="8102419" cy="8925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600" b="1" dirty="0">
                <a:solidFill>
                  <a:srgbClr val="000000"/>
                </a:solidFill>
                <a:cs typeface="Trebuchet MS"/>
              </a:rPr>
              <a:t>Luuise - </a:t>
            </a:r>
            <a:r>
              <a:rPr lang="de-DE" sz="2600" b="1" u="sng" dirty="0">
                <a:solidFill>
                  <a:srgbClr val="000000"/>
                </a:solidFill>
                <a:cs typeface="Trebuchet MS"/>
              </a:rPr>
              <a:t>L</a:t>
            </a:r>
            <a:r>
              <a:rPr lang="de-DE" sz="2600" dirty="0">
                <a:solidFill>
                  <a:srgbClr val="000000"/>
                </a:solidFill>
                <a:cs typeface="Trebuchet MS"/>
              </a:rPr>
              <a:t>ehrende </a:t>
            </a:r>
            <a:r>
              <a:rPr lang="de-DE" sz="2600" b="1" u="sng" dirty="0">
                <a:solidFill>
                  <a:srgbClr val="000000"/>
                </a:solidFill>
                <a:cs typeface="Trebuchet MS"/>
              </a:rPr>
              <a:t>u</a:t>
            </a:r>
            <a:r>
              <a:rPr lang="de-DE" sz="2600" dirty="0">
                <a:solidFill>
                  <a:srgbClr val="000000"/>
                </a:solidFill>
                <a:cs typeface="Trebuchet MS"/>
              </a:rPr>
              <a:t>nterrichten und </a:t>
            </a:r>
            <a:r>
              <a:rPr lang="de-DE" sz="2600" b="1" u="sng" dirty="0">
                <a:solidFill>
                  <a:srgbClr val="000000"/>
                </a:solidFill>
                <a:cs typeface="Trebuchet MS"/>
              </a:rPr>
              <a:t>u</a:t>
            </a:r>
            <a:r>
              <a:rPr lang="de-DE" sz="2600" dirty="0">
                <a:solidFill>
                  <a:srgbClr val="000000"/>
                </a:solidFill>
                <a:cs typeface="Trebuchet MS"/>
              </a:rPr>
              <a:t>ntersuchen </a:t>
            </a:r>
            <a:br>
              <a:rPr lang="de-DE" sz="2600" dirty="0">
                <a:solidFill>
                  <a:srgbClr val="000000"/>
                </a:solidFill>
                <a:cs typeface="Trebuchet MS"/>
              </a:rPr>
            </a:br>
            <a:r>
              <a:rPr lang="de-DE" sz="2600" b="1" u="sng" dirty="0">
                <a:solidFill>
                  <a:srgbClr val="000000"/>
                </a:solidFill>
                <a:cs typeface="Trebuchet MS"/>
              </a:rPr>
              <a:t>i</a:t>
            </a:r>
            <a:r>
              <a:rPr lang="de-DE" sz="2600" dirty="0">
                <a:solidFill>
                  <a:srgbClr val="000000"/>
                </a:solidFill>
                <a:cs typeface="Trebuchet MS"/>
              </a:rPr>
              <a:t>ntegriert, </a:t>
            </a:r>
            <a:r>
              <a:rPr lang="de-DE" sz="2600" b="1" u="sng" dirty="0">
                <a:solidFill>
                  <a:srgbClr val="000000"/>
                </a:solidFill>
                <a:cs typeface="Trebuchet MS"/>
              </a:rPr>
              <a:t>s</a:t>
            </a:r>
            <a:r>
              <a:rPr lang="de-DE" sz="2600" dirty="0">
                <a:solidFill>
                  <a:srgbClr val="000000"/>
                </a:solidFill>
                <a:cs typeface="Trebuchet MS"/>
              </a:rPr>
              <a:t>ichtbar und </a:t>
            </a:r>
            <a:r>
              <a:rPr lang="de-DE" sz="2600" b="1" u="sng" dirty="0">
                <a:solidFill>
                  <a:srgbClr val="000000"/>
                </a:solidFill>
                <a:cs typeface="Trebuchet MS"/>
              </a:rPr>
              <a:t>e</a:t>
            </a:r>
            <a:r>
              <a:rPr lang="de-DE" sz="2600" dirty="0">
                <a:solidFill>
                  <a:srgbClr val="000000"/>
                </a:solidFill>
                <a:cs typeface="Trebuchet MS"/>
              </a:rPr>
              <a:t>ffektiv</a:t>
            </a:r>
          </a:p>
        </p:txBody>
      </p:sp>
      <p:pic>
        <p:nvPicPr>
          <p:cNvPr id="46082" name="Picture 2" descr="http://www.waxmann.com/fileadmin/media/cover/2577gro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387" y="1915660"/>
            <a:ext cx="3006758" cy="429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tern mit 6 Zacken 12"/>
          <p:cNvSpPr/>
          <p:nvPr/>
        </p:nvSpPr>
        <p:spPr bwMode="auto">
          <a:xfrm>
            <a:off x="9341868" y="-7521"/>
            <a:ext cx="1324947" cy="1617411"/>
          </a:xfrm>
          <a:prstGeom prst="star6">
            <a:avLst/>
          </a:prstGeom>
          <a:solidFill>
            <a:srgbClr val="FFC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45720" rIns="18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CH" b="1" dirty="0">
                <a:solidFill>
                  <a:srgbClr val="000000"/>
                </a:solidFill>
                <a:latin typeface="Arial Narrow" panose="020B0606020202030204" pitchFamily="34" charset="0"/>
              </a:rPr>
              <a:t>Standard</a:t>
            </a:r>
          </a:p>
        </p:txBody>
      </p:sp>
      <p:sp>
        <p:nvSpPr>
          <p:cNvPr id="16" name="Fensterinhalt horizontal verschieben 15"/>
          <p:cNvSpPr/>
          <p:nvPr/>
        </p:nvSpPr>
        <p:spPr bwMode="auto">
          <a:xfrm>
            <a:off x="-2494625" y="37"/>
            <a:ext cx="2405847" cy="843379"/>
          </a:xfrm>
          <a:prstGeom prst="horizontalScroll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CH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LUUISE-Kurzeinführung für </a:t>
            </a:r>
            <a:r>
              <a:rPr lang="de-CH" sz="16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Plena</a:t>
            </a:r>
            <a:endParaRPr lang="de-CH" sz="16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>
                <a:solidFill>
                  <a:prstClr val="black"/>
                </a:solidFill>
              </a:rPr>
              <a:t>Institut Weiterbildung und Beratung</a:t>
            </a:r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6F0233-50BB-4693-B631-9DE7E68DF783}" type="slidenum">
              <a:rPr lang="de-CH" smtClean="0">
                <a:solidFill>
                  <a:prstClr val="black"/>
                </a:solidFill>
              </a:rPr>
              <a:pPr/>
              <a:t>8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305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feld 36"/>
          <p:cNvSpPr txBox="1"/>
          <p:nvPr/>
        </p:nvSpPr>
        <p:spPr>
          <a:xfrm>
            <a:off x="0" y="704541"/>
            <a:ext cx="914400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600" i="1" dirty="0">
                <a:solidFill>
                  <a:prstClr val="black"/>
                </a:solidFill>
                <a:latin typeface="Trebuchet MS" panose="020B0603020202020204" pitchFamily="34" charset="0"/>
              </a:rPr>
              <a:t>... „Lernen denn reflektierende Lehrpersonen nicht ohnehin fortwährend zu ihrem Unterricht? Was ist das Neue an </a:t>
            </a:r>
            <a:r>
              <a:rPr lang="de-DE" sz="1600" i="1" dirty="0" err="1">
                <a:solidFill>
                  <a:prstClr val="black"/>
                </a:solidFill>
                <a:latin typeface="Trebuchet MS" panose="020B0603020202020204" pitchFamily="34" charset="0"/>
              </a:rPr>
              <a:t>Luuise</a:t>
            </a:r>
            <a:r>
              <a:rPr lang="de-DE" sz="1600" i="1" dirty="0">
                <a:solidFill>
                  <a:prstClr val="black"/>
                </a:solidFill>
                <a:latin typeface="Trebuchet MS" panose="020B0603020202020204" pitchFamily="34" charset="0"/>
              </a:rPr>
              <a:t>?“</a:t>
            </a:r>
            <a:endParaRPr lang="de-CH" sz="16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31" name="Stern mit 6 Zacken 30"/>
          <p:cNvSpPr/>
          <p:nvPr/>
        </p:nvSpPr>
        <p:spPr bwMode="auto">
          <a:xfrm>
            <a:off x="9229684" y="-387283"/>
            <a:ext cx="1324947" cy="1617411"/>
          </a:xfrm>
          <a:prstGeom prst="star6">
            <a:avLst/>
          </a:prstGeom>
          <a:solidFill>
            <a:srgbClr val="FFC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45720" rIns="18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CH" b="1" dirty="0">
                <a:solidFill>
                  <a:prstClr val="black"/>
                </a:solidFill>
                <a:latin typeface="Arial Narrow" panose="020B0606020202030204" pitchFamily="34" charset="0"/>
              </a:rPr>
              <a:t>Standard</a:t>
            </a:r>
          </a:p>
        </p:txBody>
      </p:sp>
      <p:sp>
        <p:nvSpPr>
          <p:cNvPr id="34" name="Pfeil nach links 33"/>
          <p:cNvSpPr/>
          <p:nvPr/>
        </p:nvSpPr>
        <p:spPr bwMode="auto">
          <a:xfrm>
            <a:off x="-2795666" y="3207039"/>
            <a:ext cx="2077579" cy="1798955"/>
          </a:xfrm>
          <a:prstGeom prst="leftArrow">
            <a:avLst/>
          </a:prstGeom>
          <a:solidFill>
            <a:srgbClr val="66FF33"/>
          </a:solidFill>
          <a:ln w="25400" cap="flat" cmpd="sng" algn="ctr">
            <a:solidFill>
              <a:srgbClr val="0058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18000" tIns="45720" rIns="18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lnSpc>
                <a:spcPts val="1140"/>
              </a:lnSpc>
              <a:spcBef>
                <a:spcPct val="0"/>
              </a:spcBef>
            </a:pPr>
            <a:endParaRPr lang="de-CH" sz="1200" dirty="0">
              <a:solidFill>
                <a:srgbClr val="000000"/>
              </a:solidFill>
              <a:latin typeface="Arial Narrow"/>
              <a:ea typeface="Times New Roman"/>
              <a:cs typeface="Times New Roman"/>
            </a:endParaRPr>
          </a:p>
          <a:p>
            <a:pPr algn="ctr" defTabSz="914400" fontAlgn="base">
              <a:lnSpc>
                <a:spcPts val="1140"/>
              </a:lnSpc>
              <a:spcBef>
                <a:spcPct val="0"/>
              </a:spcBef>
            </a:pPr>
            <a:r>
              <a:rPr lang="de-CH" sz="1200" dirty="0">
                <a:solidFill>
                  <a:srgbClr val="000000"/>
                </a:solidFill>
                <a:latin typeface="Arial Narrow"/>
                <a:ea typeface="Times New Roman"/>
                <a:cs typeface="Times New Roman"/>
              </a:rPr>
              <a:t>i.d.R. kurz zeigen; da Vorstellung zu viel Zeit braucht; einladen zum nachfragen</a:t>
            </a:r>
            <a:endParaRPr lang="de-CH" sz="1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41" name="Fensterinhalt horizontal verschieben 40"/>
          <p:cNvSpPr/>
          <p:nvPr/>
        </p:nvSpPr>
        <p:spPr bwMode="auto">
          <a:xfrm>
            <a:off x="-2606810" y="-379762"/>
            <a:ext cx="2405847" cy="843379"/>
          </a:xfrm>
          <a:prstGeom prst="horizontalScroll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CH" sz="1600" dirty="0">
                <a:solidFill>
                  <a:prstClr val="black"/>
                </a:solidFill>
                <a:latin typeface="Arial Narrow" panose="020B0606020202030204" pitchFamily="34" charset="0"/>
              </a:rPr>
              <a:t>LUUISE-Kurzeinführung für </a:t>
            </a:r>
            <a:r>
              <a:rPr lang="de-CH" sz="1600" dirty="0" err="1">
                <a:solidFill>
                  <a:prstClr val="black"/>
                </a:solidFill>
                <a:latin typeface="Arial Narrow" panose="020B0606020202030204" pitchFamily="34" charset="0"/>
              </a:rPr>
              <a:t>Plena</a:t>
            </a:r>
            <a:endParaRPr lang="de-CH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08" name="Gruppierung 107"/>
          <p:cNvGrpSpPr/>
          <p:nvPr/>
        </p:nvGrpSpPr>
        <p:grpSpPr>
          <a:xfrm>
            <a:off x="433208" y="1331666"/>
            <a:ext cx="8496945" cy="1881656"/>
            <a:chOff x="552384" y="1700088"/>
            <a:chExt cx="8699043" cy="1794191"/>
          </a:xfrm>
        </p:grpSpPr>
        <p:sp>
          <p:nvSpPr>
            <p:cNvPr id="109" name="Textfeld 108"/>
            <p:cNvSpPr txBox="1"/>
            <p:nvPr/>
          </p:nvSpPr>
          <p:spPr>
            <a:xfrm>
              <a:off x="552384" y="1700088"/>
              <a:ext cx="8699043" cy="968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2000" b="1" dirty="0">
                  <a:solidFill>
                    <a:prstClr val="black"/>
                  </a:solidFill>
                  <a:latin typeface="Trebuchet MS"/>
                  <a:cs typeface="Trebuchet MS"/>
                </a:rPr>
                <a:t>(Klassische) Unterrichtsreflexion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de-DE" sz="800" dirty="0">
                <a:solidFill>
                  <a:prstClr val="black"/>
                </a:solidFill>
                <a:latin typeface="Trebuchet MS"/>
                <a:cs typeface="Trebuchet MS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2000" dirty="0">
                  <a:solidFill>
                    <a:prstClr val="black"/>
                  </a:solidFill>
                  <a:latin typeface="Trebuchet MS"/>
                  <a:cs typeface="Trebuchet MS"/>
                </a:rPr>
                <a:t>Planung		Unterricht	Reflexion        	   Planung</a:t>
              </a:r>
              <a:endParaRPr lang="de-DE" sz="1400" dirty="0">
                <a:solidFill>
                  <a:prstClr val="black"/>
                </a:solidFill>
                <a:latin typeface="Trebuchet MS"/>
                <a:cs typeface="Trebuchet MS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dirty="0">
                  <a:solidFill>
                    <a:prstClr val="black"/>
                  </a:solidFill>
                  <a:latin typeface="Trebuchet MS"/>
                  <a:cs typeface="Trebuchet MS"/>
                </a:rPr>
                <a:t>von Unterricht  			mit Reflexionsfragen      	     basierend auf Einsichten </a:t>
              </a:r>
            </a:p>
          </p:txBody>
        </p:sp>
        <p:cxnSp>
          <p:nvCxnSpPr>
            <p:cNvPr id="110" name="Gerade Verbindung mit Pfeil 109"/>
            <p:cNvCxnSpPr/>
            <p:nvPr/>
          </p:nvCxnSpPr>
          <p:spPr>
            <a:xfrm>
              <a:off x="699826" y="2780928"/>
              <a:ext cx="774067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110"/>
            <p:cNvCxnSpPr/>
            <p:nvPr/>
          </p:nvCxnSpPr>
          <p:spPr>
            <a:xfrm>
              <a:off x="699827" y="2679405"/>
              <a:ext cx="0" cy="2160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111"/>
            <p:cNvCxnSpPr/>
            <p:nvPr/>
          </p:nvCxnSpPr>
          <p:spPr>
            <a:xfrm>
              <a:off x="2127218" y="2681137"/>
              <a:ext cx="0" cy="2160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12"/>
            <p:cNvCxnSpPr/>
            <p:nvPr/>
          </p:nvCxnSpPr>
          <p:spPr>
            <a:xfrm>
              <a:off x="4271015" y="2685099"/>
              <a:ext cx="0" cy="2160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113"/>
            <p:cNvCxnSpPr/>
            <p:nvPr/>
          </p:nvCxnSpPr>
          <p:spPr>
            <a:xfrm>
              <a:off x="6321170" y="2674681"/>
              <a:ext cx="0" cy="2160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180-Grad-Pfeil 114"/>
            <p:cNvSpPr/>
            <p:nvPr/>
          </p:nvSpPr>
          <p:spPr>
            <a:xfrm rot="10800000">
              <a:off x="2453482" y="2795308"/>
              <a:ext cx="2605602" cy="286879"/>
            </a:xfrm>
            <a:prstGeom prst="uturnArrow">
              <a:avLst>
                <a:gd name="adj1" fmla="val 7671"/>
                <a:gd name="adj2" fmla="val 25000"/>
                <a:gd name="adj3" fmla="val 25000"/>
                <a:gd name="adj4" fmla="val 50000"/>
                <a:gd name="adj5" fmla="val 69955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prstClr val="black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16" name="Rechteck 115"/>
            <p:cNvSpPr/>
            <p:nvPr/>
          </p:nvSpPr>
          <p:spPr>
            <a:xfrm>
              <a:off x="2321676" y="2564904"/>
              <a:ext cx="422149" cy="352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rebuchet MS"/>
                  <a:ea typeface="Wingdings"/>
                  <a:cs typeface="Trebuchet MS"/>
                  <a:sym typeface="Wingdings"/>
                </a:rPr>
                <a:t></a:t>
              </a:r>
              <a:endParaRPr lang="de-DE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17" name="Rechteck 116"/>
            <p:cNvSpPr/>
            <p:nvPr/>
          </p:nvSpPr>
          <p:spPr>
            <a:xfrm>
              <a:off x="2706787" y="2564904"/>
              <a:ext cx="422149" cy="352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rebuchet MS"/>
                  <a:ea typeface="Wingdings"/>
                  <a:cs typeface="Trebuchet MS"/>
                  <a:sym typeface="Wingdings"/>
                </a:rPr>
                <a:t></a:t>
              </a:r>
              <a:endParaRPr lang="de-DE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18" name="Textfeld 117"/>
            <p:cNvSpPr txBox="1"/>
            <p:nvPr/>
          </p:nvSpPr>
          <p:spPr>
            <a:xfrm>
              <a:off x="2134577" y="3200808"/>
              <a:ext cx="3028008" cy="2934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 dirty="0">
                  <a:solidFill>
                    <a:prstClr val="black"/>
                  </a:solidFill>
                  <a:latin typeface="Trebuchet MS"/>
                  <a:cs typeface="Trebuchet MS"/>
                </a:rPr>
                <a:t>Was ist passiert? Wie kam es dazu?</a:t>
              </a:r>
            </a:p>
          </p:txBody>
        </p:sp>
      </p:grpSp>
      <p:grpSp>
        <p:nvGrpSpPr>
          <p:cNvPr id="119" name="Gruppierung 118"/>
          <p:cNvGrpSpPr/>
          <p:nvPr/>
        </p:nvGrpSpPr>
        <p:grpSpPr>
          <a:xfrm>
            <a:off x="420381" y="3306418"/>
            <a:ext cx="8607869" cy="2140941"/>
            <a:chOff x="552385" y="3709752"/>
            <a:chExt cx="8920511" cy="2140941"/>
          </a:xfrm>
        </p:grpSpPr>
        <p:sp>
          <p:nvSpPr>
            <p:cNvPr id="120" name="Textfeld 119"/>
            <p:cNvSpPr txBox="1"/>
            <p:nvPr/>
          </p:nvSpPr>
          <p:spPr>
            <a:xfrm>
              <a:off x="552385" y="3709752"/>
              <a:ext cx="8920511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2000" b="1" dirty="0">
                  <a:solidFill>
                    <a:prstClr val="black"/>
                  </a:solidFill>
                  <a:latin typeface="Trebuchet MS"/>
                  <a:cs typeface="Trebuchet MS"/>
                </a:rPr>
                <a:t>Luuise </a:t>
              </a:r>
              <a:r>
                <a:rPr lang="de-DE" sz="2000" dirty="0">
                  <a:solidFill>
                    <a:prstClr val="black"/>
                  </a:solidFill>
                  <a:latin typeface="Trebuchet MS"/>
                  <a:cs typeface="Trebuchet MS"/>
                </a:rPr>
                <a:t>(</a:t>
              </a:r>
              <a:r>
                <a:rPr lang="de-DE" sz="2000" b="1" dirty="0">
                  <a:solidFill>
                    <a:prstClr val="black"/>
                  </a:solidFill>
                  <a:latin typeface="Trebuchet MS"/>
                  <a:cs typeface="Trebuchet MS"/>
                </a:rPr>
                <a:t>erweiterte Unterrichtsreflexion</a:t>
              </a:r>
              <a:r>
                <a:rPr lang="de-DE" sz="2000" dirty="0">
                  <a:solidFill>
                    <a:prstClr val="black"/>
                  </a:solidFill>
                  <a:latin typeface="Trebuchet MS"/>
                  <a:cs typeface="Trebuchet MS"/>
                </a:rPr>
                <a:t>)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de-DE" sz="1000" dirty="0">
                <a:solidFill>
                  <a:prstClr val="black"/>
                </a:solidFill>
                <a:latin typeface="Trebuchet MS"/>
                <a:cs typeface="Trebuchet MS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2000" dirty="0">
                  <a:solidFill>
                    <a:prstClr val="black"/>
                  </a:solidFill>
                  <a:latin typeface="Trebuchet MS"/>
                  <a:cs typeface="Trebuchet MS"/>
                </a:rPr>
                <a:t>Planung		Unterricht      	Reflexion	   Planung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dirty="0">
                  <a:solidFill>
                    <a:prstClr val="black"/>
                  </a:solidFill>
                  <a:latin typeface="Trebuchet MS"/>
                  <a:cs typeface="Trebuchet MS"/>
                </a:rPr>
                <a:t>von Unterricht	Unterrichtsintervention     Interpretation der Daten	     aufgrund von Belegen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dirty="0">
                  <a:solidFill>
                    <a:prstClr val="black"/>
                  </a:solidFill>
                  <a:latin typeface="Trebuchet MS"/>
                  <a:cs typeface="Trebuchet MS"/>
                </a:rPr>
                <a:t>und Untersuchung	und Datenerhebung		   					</a:t>
              </a:r>
              <a:br>
                <a:rPr lang="de-DE" sz="1200" dirty="0">
                  <a:solidFill>
                    <a:prstClr val="black"/>
                  </a:solidFill>
                  <a:latin typeface="Trebuchet MS"/>
                  <a:cs typeface="Trebuchet MS"/>
                </a:rPr>
              </a:br>
              <a:endParaRPr lang="de-DE" sz="1200" dirty="0">
                <a:solidFill>
                  <a:prstClr val="black"/>
                </a:solidFill>
                <a:latin typeface="Trebuchet MS"/>
                <a:cs typeface="Trebuchet MS"/>
              </a:endParaRPr>
            </a:p>
          </p:txBody>
        </p:sp>
        <p:cxnSp>
          <p:nvCxnSpPr>
            <p:cNvPr id="121" name="Gerade Verbindung mit Pfeil 120"/>
            <p:cNvCxnSpPr/>
            <p:nvPr/>
          </p:nvCxnSpPr>
          <p:spPr>
            <a:xfrm>
              <a:off x="699826" y="5013176"/>
              <a:ext cx="774067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21"/>
            <p:cNvCxnSpPr/>
            <p:nvPr/>
          </p:nvCxnSpPr>
          <p:spPr>
            <a:xfrm>
              <a:off x="2199860" y="4912596"/>
              <a:ext cx="0" cy="2160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22"/>
            <p:cNvCxnSpPr/>
            <p:nvPr/>
          </p:nvCxnSpPr>
          <p:spPr>
            <a:xfrm>
              <a:off x="699827" y="4912596"/>
              <a:ext cx="0" cy="2160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23"/>
            <p:cNvCxnSpPr/>
            <p:nvPr/>
          </p:nvCxnSpPr>
          <p:spPr>
            <a:xfrm>
              <a:off x="4322076" y="4918254"/>
              <a:ext cx="0" cy="2160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180-Grad-Pfeil 124"/>
            <p:cNvSpPr/>
            <p:nvPr/>
          </p:nvSpPr>
          <p:spPr>
            <a:xfrm rot="10800000" flipH="1">
              <a:off x="994708" y="5031047"/>
              <a:ext cx="2322277" cy="220172"/>
            </a:xfrm>
            <a:prstGeom prst="uturnArrow">
              <a:avLst>
                <a:gd name="adj1" fmla="val 7671"/>
                <a:gd name="adj2" fmla="val 25000"/>
                <a:gd name="adj3" fmla="val 25000"/>
                <a:gd name="adj4" fmla="val 50000"/>
                <a:gd name="adj5" fmla="val 75000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prstClr val="black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26" name="180-Grad-Pfeil 125"/>
            <p:cNvSpPr/>
            <p:nvPr/>
          </p:nvSpPr>
          <p:spPr>
            <a:xfrm rot="10800000" flipH="1">
              <a:off x="1159569" y="5030606"/>
              <a:ext cx="2495314" cy="318480"/>
            </a:xfrm>
            <a:prstGeom prst="uturnArrow">
              <a:avLst>
                <a:gd name="adj1" fmla="val 7671"/>
                <a:gd name="adj2" fmla="val 25000"/>
                <a:gd name="adj3" fmla="val 25000"/>
                <a:gd name="adj4" fmla="val 50000"/>
                <a:gd name="adj5" fmla="val 75000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prstClr val="black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27" name="Textfeld 126"/>
            <p:cNvSpPr txBox="1"/>
            <p:nvPr/>
          </p:nvSpPr>
          <p:spPr>
            <a:xfrm>
              <a:off x="3049719" y="4797152"/>
              <a:ext cx="427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rebuchet MS"/>
                  <a:ea typeface="Wingdings"/>
                  <a:cs typeface="Trebuchet MS"/>
                  <a:sym typeface="Wingdings"/>
                </a:rPr>
                <a:t></a:t>
              </a:r>
              <a:endParaRPr lang="de-DE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28" name="Textfeld 127"/>
            <p:cNvSpPr txBox="1"/>
            <p:nvPr/>
          </p:nvSpPr>
          <p:spPr>
            <a:xfrm>
              <a:off x="3357768" y="4797152"/>
              <a:ext cx="427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rebuchet MS"/>
                  <a:ea typeface="Wingdings"/>
                  <a:cs typeface="Trebuchet MS"/>
                  <a:sym typeface="Wingdings"/>
                </a:rPr>
                <a:t></a:t>
              </a:r>
              <a:endParaRPr lang="de-DE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29" name="Textfeld 128"/>
            <p:cNvSpPr txBox="1"/>
            <p:nvPr/>
          </p:nvSpPr>
          <p:spPr>
            <a:xfrm>
              <a:off x="872295" y="5542916"/>
              <a:ext cx="33809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 dirty="0">
                  <a:solidFill>
                    <a:prstClr val="black"/>
                  </a:solidFill>
                  <a:latin typeface="Trebuchet MS"/>
                  <a:cs typeface="Trebuchet MS"/>
                </a:rPr>
                <a:t>Was soll passieren? Wie gut gelingt es?</a:t>
              </a:r>
            </a:p>
          </p:txBody>
        </p:sp>
      </p:grpSp>
      <p:sp>
        <p:nvSpPr>
          <p:cNvPr id="131" name="Textfeld 130"/>
          <p:cNvSpPr txBox="1"/>
          <p:nvPr/>
        </p:nvSpPr>
        <p:spPr>
          <a:xfrm>
            <a:off x="5508509" y="2676824"/>
            <a:ext cx="3189769" cy="10926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176213" indent="-176213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300" dirty="0">
                <a:solidFill>
                  <a:prstClr val="black"/>
                </a:solidFill>
                <a:latin typeface="Trebuchet MS"/>
                <a:cs typeface="Trebuchet MS"/>
              </a:rPr>
              <a:t>abgestützt auf Einschätzungen</a:t>
            </a:r>
          </a:p>
          <a:p>
            <a:pPr marL="176213" indent="-176213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300" dirty="0">
                <a:solidFill>
                  <a:prstClr val="black"/>
                </a:solidFill>
                <a:latin typeface="Trebuchet MS"/>
                <a:cs typeface="Trebuchet MS"/>
              </a:rPr>
              <a:t>Fragestellung und Reflexion rückblickend (retrospektiv)</a:t>
            </a:r>
          </a:p>
          <a:p>
            <a:pPr marL="176213" indent="-176213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300" dirty="0">
                <a:solidFill>
                  <a:prstClr val="black"/>
                </a:solidFill>
                <a:latin typeface="Trebuchet MS"/>
                <a:cs typeface="Trebuchet MS"/>
              </a:rPr>
              <a:t>Wirkung intuitiv erschlossen (erfahrungsgestützt)</a:t>
            </a:r>
          </a:p>
        </p:txBody>
      </p:sp>
      <p:sp>
        <p:nvSpPr>
          <p:cNvPr id="132" name="Textfeld 131"/>
          <p:cNvSpPr txBox="1"/>
          <p:nvPr/>
        </p:nvSpPr>
        <p:spPr>
          <a:xfrm>
            <a:off x="4806625" y="4876793"/>
            <a:ext cx="3868198" cy="12926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176213" indent="-176213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300" dirty="0">
                <a:solidFill>
                  <a:prstClr val="black"/>
                </a:solidFill>
                <a:latin typeface="Trebuchet MS"/>
                <a:cs typeface="Trebuchet MS"/>
              </a:rPr>
              <a:t>abgestützt auf experimentierendes Handeln</a:t>
            </a:r>
            <a:br>
              <a:rPr lang="de-DE" sz="1300" dirty="0">
                <a:solidFill>
                  <a:prstClr val="black"/>
                </a:solidFill>
                <a:latin typeface="Trebuchet MS"/>
                <a:cs typeface="Trebuchet MS"/>
              </a:rPr>
            </a:br>
            <a:r>
              <a:rPr lang="de-DE" sz="1300" dirty="0">
                <a:solidFill>
                  <a:prstClr val="black"/>
                </a:solidFill>
                <a:latin typeface="Trebuchet MS"/>
                <a:cs typeface="Trebuchet MS"/>
              </a:rPr>
              <a:t>(Untersuchung der Intervention)</a:t>
            </a:r>
          </a:p>
          <a:p>
            <a:pPr marL="176213" indent="-176213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300" dirty="0">
                <a:solidFill>
                  <a:prstClr val="black"/>
                </a:solidFill>
                <a:latin typeface="Trebuchet MS"/>
                <a:cs typeface="Trebuchet MS"/>
              </a:rPr>
              <a:t>Fragestellung vorausschauend (prospektiv), Datenerhebung zeitgleich</a:t>
            </a:r>
          </a:p>
          <a:p>
            <a:pPr marL="176213" indent="-176213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300" dirty="0">
                <a:solidFill>
                  <a:prstClr val="black"/>
                </a:solidFill>
                <a:latin typeface="Trebuchet MS"/>
                <a:cs typeface="Trebuchet MS"/>
              </a:rPr>
              <a:t>Reflexion bezogen auf Intervention und Daten</a:t>
            </a:r>
          </a:p>
          <a:p>
            <a:pPr marL="176213" indent="-176213" defTabSz="9144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300" dirty="0">
                <a:solidFill>
                  <a:prstClr val="black"/>
                </a:solidFill>
                <a:latin typeface="Trebuchet MS"/>
                <a:cs typeface="Trebuchet MS"/>
              </a:rPr>
              <a:t>Wirkung empirisch erschlossen (datengestützt)</a:t>
            </a:r>
          </a:p>
        </p:txBody>
      </p:sp>
      <p:cxnSp>
        <p:nvCxnSpPr>
          <p:cNvPr id="134" name="Gerade Verbindung 133"/>
          <p:cNvCxnSpPr/>
          <p:nvPr/>
        </p:nvCxnSpPr>
        <p:spPr>
          <a:xfrm>
            <a:off x="6050789" y="4507597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180-Grad-Pfeil 38"/>
          <p:cNvSpPr/>
          <p:nvPr/>
        </p:nvSpPr>
        <p:spPr>
          <a:xfrm rot="10800000">
            <a:off x="2694761" y="2481658"/>
            <a:ext cx="1998023" cy="169997"/>
          </a:xfrm>
          <a:prstGeom prst="uturnArrow">
            <a:avLst>
              <a:gd name="adj1" fmla="val 7671"/>
              <a:gd name="adj2" fmla="val 25000"/>
              <a:gd name="adj3" fmla="val 25000"/>
              <a:gd name="adj4" fmla="val 50000"/>
              <a:gd name="adj5" fmla="val 6995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Institut Weiterbildung und Beratung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2203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</p:bldLst>
  </p:timing>
</p:sld>
</file>

<file path=ppt/theme/theme1.xml><?xml version="1.0" encoding="utf-8"?>
<a:theme xmlns:a="http://schemas.openxmlformats.org/drawingml/2006/main" name="25_dslk_f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6_dslk_f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2085</Words>
  <Application>Microsoft Office PowerPoint</Application>
  <PresentationFormat>Bildschirmpräsentation (4:3)</PresentationFormat>
  <Paragraphs>307</Paragraphs>
  <Slides>18</Slides>
  <Notes>13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9" baseType="lpstr">
      <vt:lpstr>Arial</vt:lpstr>
      <vt:lpstr>Arial Narrow</vt:lpstr>
      <vt:lpstr>Avenir Book</vt:lpstr>
      <vt:lpstr>Calibri</vt:lpstr>
      <vt:lpstr>Symbol</vt:lpstr>
      <vt:lpstr>Times New Roman</vt:lpstr>
      <vt:lpstr>Trebuchet MS</vt:lpstr>
      <vt:lpstr>Tw Cen MT</vt:lpstr>
      <vt:lpstr>25_dslk_f2</vt:lpstr>
      <vt:lpstr>26_dslk_f2</vt:lpstr>
      <vt:lpstr>Dokument</vt:lpstr>
      <vt:lpstr> Luuise knackt Nüsse im Unterricht  und macht Fortschritte sichtbar </vt:lpstr>
      <vt:lpstr>Grundsätze von Luuise</vt:lpstr>
      <vt:lpstr>SuS packen Aufgaben ohne Verzögerung an</vt:lpstr>
      <vt:lpstr>«Moustache» -  on parle français!</vt:lpstr>
      <vt:lpstr>SuS finden Zugang zu literarischen Texten</vt:lpstr>
      <vt:lpstr>Beispiele für »Knacknüsse«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Luuise-Befragung 2017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Evidenzbasierte Unterrichtsentwicklung mit Luuise</dc:title>
  <dc:creator>Miranda Odermatt</dc:creator>
  <cp:lastModifiedBy>Kathrin Pirani</cp:lastModifiedBy>
  <cp:revision>249</cp:revision>
  <cp:lastPrinted>2018-02-21T14:50:30Z</cp:lastPrinted>
  <dcterms:created xsi:type="dcterms:W3CDTF">2015-02-03T12:51:20Z</dcterms:created>
  <dcterms:modified xsi:type="dcterms:W3CDTF">2022-07-24T16:16:10Z</dcterms:modified>
</cp:coreProperties>
</file>